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2" r:id="rId4"/>
    <p:sldId id="270" r:id="rId5"/>
    <p:sldId id="264" r:id="rId6"/>
    <p:sldId id="271" r:id="rId7"/>
    <p:sldId id="265" r:id="rId8"/>
    <p:sldId id="266" r:id="rId9"/>
    <p:sldId id="268" r:id="rId10"/>
    <p:sldId id="267"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49" d="100"/>
          <a:sy n="49" d="100"/>
        </p:scale>
        <p:origin x="-1220" y="-56"/>
      </p:cViewPr>
      <p:guideLst>
        <p:guide orient="horz" pos="2160"/>
        <p:guide pos="2880"/>
      </p:guideLst>
    </p:cSldViewPr>
  </p:slideViewPr>
  <p:notesTextViewPr>
    <p:cViewPr>
      <p:scale>
        <a:sx n="1" d="1"/>
        <a:sy n="1" d="1"/>
      </p:scale>
      <p:origin x="0" y="0"/>
    </p:cViewPr>
  </p:notesTextViewPr>
  <p:sorterViewPr>
    <p:cViewPr>
      <p:scale>
        <a:sx n="100" d="100"/>
        <a:sy n="100" d="100"/>
      </p:scale>
      <p:origin x="0" y="240"/>
    </p:cViewPr>
  </p:sorterViewPr>
  <p:notesViewPr>
    <p:cSldViewPr>
      <p:cViewPr varScale="1">
        <p:scale>
          <a:sx n="40" d="100"/>
          <a:sy n="40" d="100"/>
        </p:scale>
        <p:origin x="-228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76EB1-4EF9-47FB-A8AB-789D16F9CC3B}" type="datetimeFigureOut">
              <a:rPr lang="en-US" smtClean="0"/>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36550-5AFB-4051-9CBC-92BEF2454EE6}" type="slidenum">
              <a:rPr lang="en-US" smtClean="0"/>
              <a:t>‹#›</a:t>
            </a:fld>
            <a:endParaRPr lang="en-US"/>
          </a:p>
        </p:txBody>
      </p:sp>
    </p:spTree>
    <p:extLst>
      <p:ext uri="{BB962C8B-B14F-4D97-AF65-F5344CB8AC3E}">
        <p14:creationId xmlns:p14="http://schemas.microsoft.com/office/powerpoint/2010/main" val="402475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pleased to be here with you today to share some highlights of a transforming</a:t>
            </a:r>
            <a:r>
              <a:rPr lang="en-US" baseline="0" dirty="0" smtClean="0"/>
              <a:t> new technology that will benefit our processes and our citizens.  Over the past several months I have been working with the Governors </a:t>
            </a:r>
            <a:r>
              <a:rPr lang="en-US" baseline="0" dirty="0" err="1" smtClean="0"/>
              <a:t>Operatons</a:t>
            </a:r>
            <a:r>
              <a:rPr lang="en-US" baseline="0" dirty="0" smtClean="0"/>
              <a:t> office to evaluate and decide upon a tool to address some of the workflow and reporting needs identified in the Governors office.  The Governors office is probably not alone but for purposes of this enterprise wide pricelist the Governors office was the first area to focus on..  The team ultimately decided upon Lockheed Martin Desktop Solutions Intranet Quorum, or IQ for short.</a:t>
            </a:r>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1</a:t>
            </a:fld>
            <a:endParaRPr lang="en-US"/>
          </a:p>
        </p:txBody>
      </p:sp>
    </p:spTree>
    <p:extLst>
      <p:ext uri="{BB962C8B-B14F-4D97-AF65-F5344CB8AC3E}">
        <p14:creationId xmlns:p14="http://schemas.microsoft.com/office/powerpoint/2010/main" val="691623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 includes a pre-built dashboard.</a:t>
            </a:r>
          </a:p>
          <a:p>
            <a:r>
              <a:rPr lang="en-US" dirty="0" smtClean="0"/>
              <a:t>Variety of views</a:t>
            </a:r>
          </a:p>
          <a:p>
            <a:r>
              <a:rPr lang="en-US" dirty="0" smtClean="0"/>
              <a:t>Incoming workload</a:t>
            </a:r>
          </a:p>
          <a:p>
            <a:r>
              <a:rPr lang="en-US" dirty="0" smtClean="0"/>
              <a:t>Completed workload</a:t>
            </a:r>
          </a:p>
          <a:p>
            <a:r>
              <a:rPr lang="en-US" dirty="0" smtClean="0"/>
              <a:t>Type of workload</a:t>
            </a:r>
          </a:p>
          <a:p>
            <a:r>
              <a:rPr lang="en-US" dirty="0" smtClean="0"/>
              <a:t>Can you do this now?</a:t>
            </a:r>
          </a:p>
          <a:p>
            <a:r>
              <a:rPr lang="en-US" dirty="0" smtClean="0"/>
              <a:t>Well…..NO</a:t>
            </a:r>
          </a:p>
          <a:p>
            <a:r>
              <a:rPr lang="en-US" dirty="0" smtClean="0"/>
              <a:t>What is the benefit?</a:t>
            </a:r>
          </a:p>
          <a:p>
            <a:r>
              <a:rPr lang="en-US" dirty="0" smtClean="0"/>
              <a:t>We would avoid manually tabulating performance data, creating spreadsheets and </a:t>
            </a:r>
            <a:r>
              <a:rPr lang="en-US" dirty="0" err="1" smtClean="0"/>
              <a:t>powerpoint</a:t>
            </a:r>
            <a:r>
              <a:rPr lang="en-US" dirty="0" smtClean="0"/>
              <a:t> presentations.</a:t>
            </a:r>
          </a:p>
          <a:p>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10</a:t>
            </a:fld>
            <a:endParaRPr lang="en-US"/>
          </a:p>
        </p:txBody>
      </p:sp>
    </p:spTree>
    <p:extLst>
      <p:ext uri="{BB962C8B-B14F-4D97-AF65-F5344CB8AC3E}">
        <p14:creationId xmlns:p14="http://schemas.microsoft.com/office/powerpoint/2010/main" val="259344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536550-5AFB-4051-9CBC-92BEF2454EE6}" type="slidenum">
              <a:rPr lang="en-US" smtClean="0"/>
              <a:t>11</a:t>
            </a:fld>
            <a:endParaRPr lang="en-US"/>
          </a:p>
        </p:txBody>
      </p:sp>
    </p:spTree>
    <p:extLst>
      <p:ext uri="{BB962C8B-B14F-4D97-AF65-F5344CB8AC3E}">
        <p14:creationId xmlns:p14="http://schemas.microsoft.com/office/powerpoint/2010/main" val="135563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illustrative and confidence inspiring to see the many Governmental</a:t>
            </a:r>
            <a:r>
              <a:rPr lang="en-US" baseline="0" dirty="0" smtClean="0"/>
              <a:t> entities that IQ already has relationships with.  It not surprising that some staff that have served in other governmental areas already have experience with IQ.   Interestingly enough on one of our project status calls our trainer mentioned that she had just returned from IQ training at Representative </a:t>
            </a:r>
            <a:r>
              <a:rPr lang="en-US" baseline="0" dirty="0" err="1" smtClean="0"/>
              <a:t>Gabbards</a:t>
            </a:r>
            <a:r>
              <a:rPr lang="en-US" baseline="0" dirty="0" smtClean="0"/>
              <a:t> office , where she ran into Wendy </a:t>
            </a:r>
            <a:r>
              <a:rPr lang="en-US" baseline="0" dirty="0" err="1" smtClean="0"/>
              <a:t>Chervix</a:t>
            </a:r>
            <a:r>
              <a:rPr lang="en-US" baseline="0" dirty="0" smtClean="0"/>
              <a:t> – who previously served in Governor </a:t>
            </a:r>
            <a:r>
              <a:rPr lang="en-US" baseline="0" dirty="0" err="1" smtClean="0"/>
              <a:t>Abercrombies</a:t>
            </a:r>
            <a:r>
              <a:rPr lang="en-US" baseline="0" dirty="0" smtClean="0"/>
              <a:t> office. A small world, and interconnected communication systems like </a:t>
            </a:r>
            <a:br>
              <a:rPr lang="en-US" baseline="0" dirty="0" smtClean="0"/>
            </a:br>
            <a:r>
              <a:rPr lang="en-US" baseline="0" dirty="0" smtClean="0"/>
              <a:t>IQ can make if feel even smaller.</a:t>
            </a:r>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2</a:t>
            </a:fld>
            <a:endParaRPr lang="en-US"/>
          </a:p>
        </p:txBody>
      </p:sp>
    </p:spTree>
    <p:extLst>
      <p:ext uri="{BB962C8B-B14F-4D97-AF65-F5344CB8AC3E}">
        <p14:creationId xmlns:p14="http://schemas.microsoft.com/office/powerpoint/2010/main" val="367422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IQ is a very feature</a:t>
            </a:r>
            <a:r>
              <a:rPr lang="en-US" baseline="0" dirty="0" smtClean="0"/>
              <a:t> rich product.  This slide highlights the many features of the product that are included “Out of the Box”.  In the interest of time we plan to cover only a few of </a:t>
            </a:r>
            <a:r>
              <a:rPr lang="en-US" baseline="0" dirty="0" smtClean="0"/>
              <a:t>the</a:t>
            </a:r>
          </a:p>
          <a:p>
            <a:endParaRPr lang="en-US" dirty="0"/>
          </a:p>
          <a:p>
            <a:r>
              <a:rPr lang="en-US" baseline="0" dirty="0" smtClean="0"/>
              <a:t> </a:t>
            </a:r>
          </a:p>
          <a:p>
            <a:r>
              <a:rPr lang="en-US" sz="2400" b="1" baseline="0" dirty="0" smtClean="0"/>
              <a:t>E-mail integration</a:t>
            </a:r>
          </a:p>
          <a:p>
            <a:endParaRPr lang="en-US" sz="2400" b="1" baseline="0" dirty="0" smtClean="0"/>
          </a:p>
          <a:p>
            <a:r>
              <a:rPr lang="en-US" sz="2400" b="1" baseline="0" dirty="0" smtClean="0"/>
              <a:t>Citizen </a:t>
            </a:r>
            <a:r>
              <a:rPr lang="en-US" sz="2400" b="1" baseline="0" dirty="0" smtClean="0"/>
              <a:t>Relationship Management </a:t>
            </a:r>
            <a:endParaRPr lang="en-US" sz="2400" b="1" baseline="0" dirty="0" smtClean="0"/>
          </a:p>
          <a:p>
            <a:endParaRPr lang="en-US" sz="1600" dirty="0"/>
          </a:p>
          <a:p>
            <a:r>
              <a:rPr lang="en-US" sz="2400" b="1" baseline="0" dirty="0" smtClean="0"/>
              <a:t>Contact </a:t>
            </a:r>
            <a:r>
              <a:rPr lang="en-US" sz="2400" b="1" baseline="0" dirty="0" smtClean="0"/>
              <a:t>Management </a:t>
            </a:r>
            <a:endParaRPr lang="en-US" sz="2400" b="1" baseline="0" dirty="0" smtClean="0"/>
          </a:p>
          <a:p>
            <a:endParaRPr lang="en-US" sz="2400" b="1" dirty="0"/>
          </a:p>
          <a:p>
            <a:r>
              <a:rPr lang="en-US" sz="2400" b="1" baseline="0" dirty="0" smtClean="0"/>
              <a:t>Dashboards</a:t>
            </a:r>
          </a:p>
          <a:p>
            <a:endParaRPr lang="en-US" sz="2800" dirty="0"/>
          </a:p>
          <a:p>
            <a:r>
              <a:rPr lang="en-US" sz="3200" baseline="0" dirty="0" smtClean="0"/>
              <a:t> </a:t>
            </a:r>
            <a:endParaRPr lang="en-US" sz="3200" dirty="0"/>
          </a:p>
        </p:txBody>
      </p:sp>
      <p:sp>
        <p:nvSpPr>
          <p:cNvPr id="4" name="Slide Number Placeholder 3"/>
          <p:cNvSpPr>
            <a:spLocks noGrp="1"/>
          </p:cNvSpPr>
          <p:nvPr>
            <p:ph type="sldNum" sz="quarter" idx="10"/>
          </p:nvPr>
        </p:nvSpPr>
        <p:spPr/>
        <p:txBody>
          <a:bodyPr/>
          <a:lstStyle/>
          <a:p>
            <a:fld id="{C4536550-5AFB-4051-9CBC-92BEF2454EE6}" type="slidenum">
              <a:rPr lang="en-US" smtClean="0"/>
              <a:t>3</a:t>
            </a:fld>
            <a:endParaRPr lang="en-US"/>
          </a:p>
        </p:txBody>
      </p:sp>
    </p:spTree>
    <p:extLst>
      <p:ext uri="{BB962C8B-B14F-4D97-AF65-F5344CB8AC3E}">
        <p14:creationId xmlns:p14="http://schemas.microsoft.com/office/powerpoint/2010/main" val="171220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0B22287-5746-47E8-8EC1-AC46565919DF}" type="slidenum">
              <a:rPr lang="en-US" smtClean="0"/>
              <a:pPr/>
              <a:t>4</a:t>
            </a:fld>
            <a:endParaRPr lang="en-US" dirty="0" smtClean="0"/>
          </a:p>
        </p:txBody>
      </p:sp>
      <p:sp>
        <p:nvSpPr>
          <p:cNvPr id="22531" name="Rectangle 2"/>
          <p:cNvSpPr>
            <a:spLocks noGrp="1" noRot="1" noChangeAspect="1" noChangeArrowheads="1" noTextEdit="1"/>
          </p:cNvSpPr>
          <p:nvPr>
            <p:ph type="sldImg"/>
          </p:nvPr>
        </p:nvSpPr>
        <p:spPr>
          <a:xfrm>
            <a:off x="1108075" y="687050"/>
            <a:ext cx="4643438" cy="3427439"/>
          </a:xfrm>
          <a:ln/>
        </p:spPr>
      </p:sp>
      <p:sp>
        <p:nvSpPr>
          <p:cNvPr id="112643" name="Rectangle 3"/>
          <p:cNvSpPr>
            <a:spLocks noGrp="1" noChangeArrowheads="1"/>
          </p:cNvSpPr>
          <p:nvPr>
            <p:ph type="body" idx="1"/>
          </p:nvPr>
        </p:nvSpPr>
        <p:spPr/>
        <p:txBody>
          <a:bodyPr/>
          <a:lstStyle/>
          <a:p>
            <a:pPr>
              <a:lnSpc>
                <a:spcPct val="90000"/>
              </a:lnSpc>
              <a:buClr>
                <a:schemeClr val="tx2"/>
              </a:buClr>
              <a:buSzPct val="95000"/>
              <a:buFont typeface="Wingdings" pitchFamily="2" charset="2"/>
              <a:buNone/>
            </a:pPr>
            <a:r>
              <a:rPr lang="en-US" sz="1800" dirty="0" smtClean="0">
                <a:solidFill>
                  <a:schemeClr val="tx2"/>
                </a:solidFill>
              </a:rPr>
              <a:t>based on a Commercial Off-The-Shelf (COTS) platform, with a wide range of capabilities such as correspondence, workflow, document management and scanning. </a:t>
            </a:r>
          </a:p>
          <a:p>
            <a:pPr>
              <a:lnSpc>
                <a:spcPct val="90000"/>
              </a:lnSpc>
              <a:buClr>
                <a:schemeClr val="tx2"/>
              </a:buClr>
              <a:buSzPct val="95000"/>
              <a:buFont typeface="Wingdings" pitchFamily="2" charset="2"/>
              <a:buNone/>
            </a:pPr>
            <a:endParaRPr lang="en-US" sz="1800" dirty="0" smtClean="0">
              <a:solidFill>
                <a:schemeClr val="tx2"/>
              </a:solidFill>
            </a:endParaRPr>
          </a:p>
          <a:p>
            <a:pPr>
              <a:lnSpc>
                <a:spcPct val="90000"/>
              </a:lnSpc>
              <a:buClr>
                <a:schemeClr val="tx2"/>
              </a:buClr>
              <a:buSzPct val="95000"/>
              <a:buFont typeface="Wingdings" pitchFamily="2" charset="2"/>
              <a:buNone/>
            </a:pPr>
            <a:r>
              <a:rPr lang="en-US" sz="1800" dirty="0" smtClean="0">
                <a:solidFill>
                  <a:schemeClr val="tx2"/>
                </a:solidFill>
              </a:rPr>
              <a:t>…an enterprise-strength, business process management solution, which enables agencies to be more responsive to their internal and external customers.</a:t>
            </a:r>
          </a:p>
          <a:p>
            <a:pPr>
              <a:lnSpc>
                <a:spcPct val="90000"/>
              </a:lnSpc>
              <a:buClr>
                <a:schemeClr val="tx2"/>
              </a:buClr>
              <a:buSzPct val="95000"/>
              <a:buFont typeface="Wingdings" pitchFamily="2" charset="2"/>
              <a:buNone/>
            </a:pPr>
            <a:endParaRPr lang="en-US" sz="1800" dirty="0" smtClean="0">
              <a:solidFill>
                <a:schemeClr val="tx2"/>
              </a:solidFill>
            </a:endParaRPr>
          </a:p>
          <a:p>
            <a:pPr>
              <a:lnSpc>
                <a:spcPct val="90000"/>
              </a:lnSpc>
              <a:buClr>
                <a:schemeClr val="tx2"/>
              </a:buClr>
              <a:buSzPct val="95000"/>
              <a:buFont typeface="Wingdings" pitchFamily="2" charset="2"/>
              <a:buNone/>
            </a:pPr>
            <a:r>
              <a:rPr lang="en-US" sz="1800" dirty="0" smtClean="0">
                <a:solidFill>
                  <a:schemeClr val="tx2"/>
                </a:solidFill>
              </a:rPr>
              <a:t>…a robust and Easy-to-Use browser interface, coupled with a powerful and highly-configurable workflow and database engine.</a:t>
            </a:r>
          </a:p>
          <a:p>
            <a:pPr>
              <a:lnSpc>
                <a:spcPct val="90000"/>
              </a:lnSpc>
              <a:buClr>
                <a:schemeClr val="tx2"/>
              </a:buClr>
              <a:buSzPct val="95000"/>
              <a:buFont typeface="Wingdings" pitchFamily="2" charset="2"/>
              <a:buNone/>
            </a:pPr>
            <a:endParaRPr lang="en-US" sz="1800" dirty="0" smtClean="0">
              <a:solidFill>
                <a:schemeClr val="tx2"/>
              </a:solidFill>
            </a:endParaRPr>
          </a:p>
          <a:p>
            <a:pPr>
              <a:lnSpc>
                <a:spcPct val="90000"/>
              </a:lnSpc>
              <a:buClr>
                <a:schemeClr val="tx2"/>
              </a:buClr>
              <a:buSzPct val="95000"/>
              <a:buFont typeface="Wingdings" pitchFamily="2" charset="2"/>
              <a:buNone/>
            </a:pPr>
            <a:r>
              <a:rPr lang="en-US" sz="1800" dirty="0" smtClean="0">
                <a:solidFill>
                  <a:schemeClr val="tx2"/>
                </a:solidFill>
              </a:rPr>
              <a:t>…a mission-critical communications tool used by customers with high public visibility</a:t>
            </a:r>
            <a:r>
              <a:rPr lang="en-US" sz="2000" dirty="0" smtClean="0">
                <a:solidFill>
                  <a:schemeClr val="tx2"/>
                </a:solidFill>
              </a:rPr>
              <a:t>.</a:t>
            </a:r>
            <a:endParaRPr lang="en-US" sz="2000" dirty="0">
              <a:solidFill>
                <a:schemeClr val="tx2"/>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Constituent Services Forms</a:t>
            </a:r>
            <a:endParaRPr lang="en-US" dirty="0"/>
          </a:p>
          <a:p>
            <a:r>
              <a:rPr lang="en-US" dirty="0"/>
              <a:t>Form Name: Contact the Governor</a:t>
            </a:r>
          </a:p>
          <a:p>
            <a:r>
              <a:rPr lang="en-US" dirty="0"/>
              <a:t>Form Name: Schedule a Meeting with the Governor*</a:t>
            </a:r>
          </a:p>
          <a:p>
            <a:r>
              <a:rPr lang="en-US" dirty="0"/>
              <a:t>Form Name: Invite the </a:t>
            </a:r>
            <a:r>
              <a:rPr lang="en-US" dirty="0" err="1"/>
              <a:t>Gov</a:t>
            </a:r>
            <a:r>
              <a:rPr lang="en-US" dirty="0"/>
              <a:t> to an event*</a:t>
            </a:r>
          </a:p>
          <a:p>
            <a:pPr lvl="0"/>
            <a:r>
              <a:rPr lang="en-US" dirty="0"/>
              <a:t>Form Name: Request a Commendation or Special Message*</a:t>
            </a:r>
          </a:p>
          <a:p>
            <a:pPr lvl="0"/>
            <a:r>
              <a:rPr lang="en-US" dirty="0"/>
              <a:t>Form Name: Request a Proclamation*</a:t>
            </a:r>
          </a:p>
          <a:p>
            <a:pPr lvl="0"/>
            <a:r>
              <a:rPr lang="en-US" dirty="0"/>
              <a:t>Form Name: Flag Requests</a:t>
            </a:r>
          </a:p>
          <a:p>
            <a:r>
              <a:rPr lang="en-US" dirty="0"/>
              <a:t>Form </a:t>
            </a:r>
            <a:r>
              <a:rPr lang="en-US" dirty="0" err="1"/>
              <a:t>Name:Hawai’i</a:t>
            </a:r>
            <a:r>
              <a:rPr lang="en-US" dirty="0"/>
              <a:t> State Capitol Tour Request </a:t>
            </a:r>
            <a:r>
              <a:rPr lang="en-US" dirty="0" smtClean="0"/>
              <a:t>Form</a:t>
            </a:r>
          </a:p>
          <a:p>
            <a:endParaRPr lang="en-US" dirty="0"/>
          </a:p>
          <a:p>
            <a:r>
              <a:rPr lang="en-US" b="1" dirty="0"/>
              <a:t>Boards and Commissions</a:t>
            </a:r>
            <a:endParaRPr lang="en-US" dirty="0"/>
          </a:p>
          <a:p>
            <a:r>
              <a:rPr lang="en-US" dirty="0"/>
              <a:t>Forms:</a:t>
            </a:r>
          </a:p>
          <a:p>
            <a:pPr lvl="0"/>
            <a:r>
              <a:rPr lang="en-US" dirty="0"/>
              <a:t>Application: </a:t>
            </a:r>
          </a:p>
          <a:p>
            <a:pPr lvl="0"/>
            <a:r>
              <a:rPr lang="en-US" dirty="0"/>
              <a:t>Letter of recommendation</a:t>
            </a:r>
          </a:p>
          <a:p>
            <a:pPr lvl="0"/>
            <a:r>
              <a:rPr lang="en-US" dirty="0"/>
              <a:t>Aloha order of merit</a:t>
            </a:r>
          </a:p>
          <a:p>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5</a:t>
            </a:fld>
            <a:endParaRPr lang="en-US"/>
          </a:p>
        </p:txBody>
      </p:sp>
    </p:spTree>
    <p:extLst>
      <p:ext uri="{BB962C8B-B14F-4D97-AF65-F5344CB8AC3E}">
        <p14:creationId xmlns:p14="http://schemas.microsoft.com/office/powerpoint/2010/main" val="224183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Hawaii.gov/</a:t>
            </a:r>
            <a:r>
              <a:rPr lang="en-US" sz="1800" dirty="0" err="1" smtClean="0"/>
              <a:t>gov</a:t>
            </a:r>
            <a:r>
              <a:rPr lang="en-US" sz="1800" dirty="0" smtClean="0"/>
              <a:t>  Contact Us forms to </a:t>
            </a:r>
            <a:r>
              <a:rPr lang="en-US" sz="1800" dirty="0" err="1" smtClean="0"/>
              <a:t>Govs</a:t>
            </a:r>
            <a:r>
              <a:rPr lang="en-US" sz="1800" dirty="0" smtClean="0"/>
              <a:t> office</a:t>
            </a:r>
          </a:p>
          <a:p>
            <a:endParaRPr lang="en-US" sz="1800" dirty="0"/>
          </a:p>
          <a:p>
            <a:r>
              <a:rPr lang="en-US" sz="1800" dirty="0" smtClean="0"/>
              <a:t>Trough the MAGIC of APIS</a:t>
            </a:r>
          </a:p>
          <a:p>
            <a:endParaRPr lang="en-US" sz="1800" dirty="0" smtClean="0"/>
          </a:p>
          <a:p>
            <a:r>
              <a:rPr lang="en-US" sz="1800" dirty="0" smtClean="0"/>
              <a:t>Become WORKFLOW</a:t>
            </a:r>
          </a:p>
          <a:p>
            <a:endParaRPr lang="en-US" sz="1800" dirty="0"/>
          </a:p>
          <a:p>
            <a:r>
              <a:rPr lang="en-US" sz="1800" dirty="0" smtClean="0"/>
              <a:t>Can even integrate with non IQ users by parsing the subject line</a:t>
            </a:r>
          </a:p>
          <a:p>
            <a:endParaRPr lang="en-US" sz="1800" dirty="0"/>
          </a:p>
          <a:p>
            <a:r>
              <a:rPr lang="en-US" sz="1800" dirty="0" smtClean="0"/>
              <a:t>Allowing Inter-departmental </a:t>
            </a:r>
            <a:r>
              <a:rPr lang="en-US" sz="1800" dirty="0" err="1" smtClean="0"/>
              <a:t>constiituent</a:t>
            </a:r>
            <a:r>
              <a:rPr lang="en-US" sz="1800" dirty="0" smtClean="0"/>
              <a:t> contact information.</a:t>
            </a:r>
            <a:endParaRPr lang="en-US" sz="1800" dirty="0"/>
          </a:p>
        </p:txBody>
      </p:sp>
      <p:sp>
        <p:nvSpPr>
          <p:cNvPr id="4" name="Slide Number Placeholder 3"/>
          <p:cNvSpPr>
            <a:spLocks noGrp="1"/>
          </p:cNvSpPr>
          <p:nvPr>
            <p:ph type="sldNum" sz="quarter" idx="10"/>
          </p:nvPr>
        </p:nvSpPr>
        <p:spPr/>
        <p:txBody>
          <a:bodyPr/>
          <a:lstStyle/>
          <a:p>
            <a:fld id="{C4536550-5AFB-4051-9CBC-92BEF2454EE6}" type="slidenum">
              <a:rPr lang="en-US" smtClean="0"/>
              <a:t>6</a:t>
            </a:fld>
            <a:endParaRPr lang="en-US"/>
          </a:p>
        </p:txBody>
      </p:sp>
    </p:spTree>
    <p:extLst>
      <p:ext uri="{BB962C8B-B14F-4D97-AF65-F5344CB8AC3E}">
        <p14:creationId xmlns:p14="http://schemas.microsoft.com/office/powerpoint/2010/main" val="81283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Affiliate names in database with person specific groups.</a:t>
            </a:r>
          </a:p>
          <a:p>
            <a:r>
              <a:rPr lang="en-US" dirty="0" smtClean="0"/>
              <a:t>E.g. Legislators, Business Leaders, Native Hawaiian, Education, Crime etc.</a:t>
            </a:r>
          </a:p>
          <a:p>
            <a:r>
              <a:rPr lang="en-US" dirty="0" smtClean="0"/>
              <a:t>A name can have multiple affiliations</a:t>
            </a:r>
          </a:p>
          <a:p>
            <a:r>
              <a:rPr lang="en-US" dirty="0" smtClean="0"/>
              <a:t>Can you do this now?</a:t>
            </a:r>
          </a:p>
          <a:p>
            <a:r>
              <a:rPr lang="en-US" dirty="0" smtClean="0"/>
              <a:t>Well…..NO</a:t>
            </a:r>
          </a:p>
          <a:p>
            <a:r>
              <a:rPr lang="en-US" dirty="0" smtClean="0"/>
              <a:t>What is the benefit?</a:t>
            </a:r>
          </a:p>
          <a:p>
            <a:r>
              <a:rPr lang="en-US" dirty="0" smtClean="0"/>
              <a:t>When sending out communications about Governor forums instead of culling folks from a master list , create a list specific to who we want.</a:t>
            </a:r>
          </a:p>
          <a:p>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7</a:t>
            </a:fld>
            <a:endParaRPr lang="en-US"/>
          </a:p>
        </p:txBody>
      </p:sp>
    </p:spTree>
    <p:extLst>
      <p:ext uri="{BB962C8B-B14F-4D97-AF65-F5344CB8AC3E}">
        <p14:creationId xmlns:p14="http://schemas.microsoft.com/office/powerpoint/2010/main" val="3600121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 the preferred means of communication by name.</a:t>
            </a:r>
          </a:p>
          <a:p>
            <a:r>
              <a:rPr lang="en-US" dirty="0" smtClean="0"/>
              <a:t>Some persons prefer e-mail, while others prefer paper mail.</a:t>
            </a:r>
          </a:p>
          <a:p>
            <a:r>
              <a:rPr lang="en-US" dirty="0" smtClean="0"/>
              <a:t>Can you do this now?</a:t>
            </a:r>
          </a:p>
          <a:p>
            <a:r>
              <a:rPr lang="en-US" dirty="0" smtClean="0"/>
              <a:t>Well….NO</a:t>
            </a:r>
          </a:p>
          <a:p>
            <a:r>
              <a:rPr lang="en-US" dirty="0" smtClean="0"/>
              <a:t>What is the benefit? </a:t>
            </a:r>
          </a:p>
          <a:p>
            <a:r>
              <a:rPr lang="en-US" dirty="0" smtClean="0"/>
              <a:t>When sending out communications we could save postage, printing and collating time for those who prefer e-mail. </a:t>
            </a:r>
          </a:p>
          <a:p>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8</a:t>
            </a:fld>
            <a:endParaRPr lang="en-US"/>
          </a:p>
        </p:txBody>
      </p:sp>
    </p:spTree>
    <p:extLst>
      <p:ext uri="{BB962C8B-B14F-4D97-AF65-F5344CB8AC3E}">
        <p14:creationId xmlns:p14="http://schemas.microsoft.com/office/powerpoint/2010/main" val="334875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Interactions are logged</a:t>
            </a:r>
          </a:p>
          <a:p>
            <a:r>
              <a:rPr lang="en-US" dirty="0" smtClean="0"/>
              <a:t>Phones calls</a:t>
            </a:r>
          </a:p>
          <a:p>
            <a:r>
              <a:rPr lang="en-US" dirty="0" smtClean="0"/>
              <a:t>E-mail</a:t>
            </a:r>
          </a:p>
          <a:p>
            <a:r>
              <a:rPr lang="en-US" dirty="0" smtClean="0"/>
              <a:t>Letters</a:t>
            </a:r>
          </a:p>
          <a:p>
            <a:r>
              <a:rPr lang="en-US" dirty="0" smtClean="0"/>
              <a:t>Visits</a:t>
            </a:r>
          </a:p>
          <a:p>
            <a:r>
              <a:rPr lang="en-US" dirty="0" smtClean="0"/>
              <a:t>Interactions by name visible to many</a:t>
            </a:r>
          </a:p>
          <a:p>
            <a:r>
              <a:rPr lang="en-US" dirty="0" smtClean="0"/>
              <a:t>Can you do this now?</a:t>
            </a:r>
          </a:p>
          <a:p>
            <a:r>
              <a:rPr lang="en-US" dirty="0" smtClean="0"/>
              <a:t>Well…..NO</a:t>
            </a:r>
          </a:p>
          <a:p>
            <a:r>
              <a:rPr lang="en-US" dirty="0" smtClean="0"/>
              <a:t>What is the benefit?</a:t>
            </a:r>
          </a:p>
          <a:p>
            <a:r>
              <a:rPr lang="en-US" dirty="0" smtClean="0"/>
              <a:t>Customer focused response.  Who helped them in the past. Conversation topics.  We know you.             We care about you.</a:t>
            </a:r>
          </a:p>
          <a:p>
            <a:endParaRPr lang="en-US" dirty="0"/>
          </a:p>
        </p:txBody>
      </p:sp>
      <p:sp>
        <p:nvSpPr>
          <p:cNvPr id="4" name="Slide Number Placeholder 3"/>
          <p:cNvSpPr>
            <a:spLocks noGrp="1"/>
          </p:cNvSpPr>
          <p:nvPr>
            <p:ph type="sldNum" sz="quarter" idx="10"/>
          </p:nvPr>
        </p:nvSpPr>
        <p:spPr/>
        <p:txBody>
          <a:bodyPr/>
          <a:lstStyle/>
          <a:p>
            <a:fld id="{C4536550-5AFB-4051-9CBC-92BEF2454EE6}" type="slidenum">
              <a:rPr lang="en-US" smtClean="0"/>
              <a:t>9</a:t>
            </a:fld>
            <a:endParaRPr lang="en-US"/>
          </a:p>
        </p:txBody>
      </p:sp>
    </p:spTree>
    <p:extLst>
      <p:ext uri="{BB962C8B-B14F-4D97-AF65-F5344CB8AC3E}">
        <p14:creationId xmlns:p14="http://schemas.microsoft.com/office/powerpoint/2010/main" val="1620090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B0F99B-55B1-4FE5-8232-FBE174E90B02}"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F8BD7-400A-4569-A66A-BC7AE4ED798C}"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3" y="0"/>
            <a:ext cx="9255126"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1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0F99B-55B1-4FE5-8232-FBE174E90B02}"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357177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0F99B-55B1-4FE5-8232-FBE174E90B02}"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154832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0F99B-55B1-4FE5-8232-FBE174E90B02}"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105243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0F99B-55B1-4FE5-8232-FBE174E90B02}"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47023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B0F99B-55B1-4FE5-8232-FBE174E90B02}"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91505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B0F99B-55B1-4FE5-8232-FBE174E90B02}"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42783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B0F99B-55B1-4FE5-8232-FBE174E90B02}"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294969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0F99B-55B1-4FE5-8232-FBE174E90B02}"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27324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0F99B-55B1-4FE5-8232-FBE174E90B02}"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395569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0F99B-55B1-4FE5-8232-FBE174E90B02}"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EF8BD7-400A-4569-A66A-BC7AE4ED798C}" type="slidenum">
              <a:rPr lang="en-US" smtClean="0"/>
              <a:t>‹#›</a:t>
            </a:fld>
            <a:endParaRPr lang="en-US"/>
          </a:p>
        </p:txBody>
      </p:sp>
    </p:spTree>
    <p:extLst>
      <p:ext uri="{BB962C8B-B14F-4D97-AF65-F5344CB8AC3E}">
        <p14:creationId xmlns:p14="http://schemas.microsoft.com/office/powerpoint/2010/main" val="166787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3" y="0"/>
            <a:ext cx="9255126"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0F99B-55B1-4FE5-8232-FBE174E90B02}" type="datetimeFigureOut">
              <a:rPr lang="en-US" smtClean="0"/>
              <a:t>10/30/2013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F8BD7-400A-4569-A66A-BC7AE4ED798C}" type="slidenum">
              <a:rPr lang="en-US" smtClean="0"/>
              <a:t>‹#›</a:t>
            </a:fld>
            <a:endParaRPr lang="en-US"/>
          </a:p>
        </p:txBody>
      </p:sp>
    </p:spTree>
    <p:extLst>
      <p:ext uri="{BB962C8B-B14F-4D97-AF65-F5344CB8AC3E}">
        <p14:creationId xmlns:p14="http://schemas.microsoft.com/office/powerpoint/2010/main" val="291337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wmf"/><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image" Target="../media/image5.gi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Intranet Quorum </a:t>
            </a:r>
            <a:br>
              <a:rPr lang="en-US" dirty="0"/>
            </a:br>
            <a:r>
              <a:rPr lang="en-US" dirty="0"/>
              <a:t>For Constituent Services</a:t>
            </a:r>
          </a:p>
        </p:txBody>
      </p:sp>
    </p:spTree>
    <p:extLst>
      <p:ext uri="{BB962C8B-B14F-4D97-AF65-F5344CB8AC3E}">
        <p14:creationId xmlns:p14="http://schemas.microsoft.com/office/powerpoint/2010/main" val="1620509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Dynamic Dashboard</a:t>
            </a:r>
            <a:br>
              <a:rPr lang="en-US" dirty="0" smtClean="0"/>
            </a:br>
            <a:endParaRPr lang="en-US" dirty="0"/>
          </a:p>
        </p:txBody>
      </p:sp>
      <p:pic>
        <p:nvPicPr>
          <p:cNvPr id="1026" name="Picture 2" descr="G:\OIMT\Projects\Proof of Concept Projects\Consituent QOS\communications\Dashboard Gau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209800"/>
            <a:ext cx="3276600" cy="24383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OIMT\Projects\Proof of Concept Projects\Consituent QOS\communications\Dashbo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094" y="1295400"/>
            <a:ext cx="3352800" cy="451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20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Lockheed Martin Desktop Solutions – helping to transform business processes in Hawaii</a:t>
            </a:r>
            <a:endParaRPr lang="en-US" dirty="0"/>
          </a:p>
        </p:txBody>
      </p:sp>
      <p:sp>
        <p:nvSpPr>
          <p:cNvPr id="3" name="Subtitle 2"/>
          <p:cNvSpPr>
            <a:spLocks noGrp="1"/>
          </p:cNvSpPr>
          <p:nvPr>
            <p:ph type="subTitle" idx="1"/>
          </p:nvPr>
        </p:nvSpPr>
        <p:spPr/>
        <p:txBody>
          <a:bodyPr/>
          <a:lstStyle/>
          <a:p>
            <a:r>
              <a:rPr lang="en-US" dirty="0" smtClean="0"/>
              <a:t>Intranet Quorum</a:t>
            </a:r>
            <a:endParaRPr lang="en-US" dirty="0"/>
          </a:p>
        </p:txBody>
      </p:sp>
    </p:spTree>
    <p:extLst>
      <p:ext uri="{BB962C8B-B14F-4D97-AF65-F5344CB8AC3E}">
        <p14:creationId xmlns:p14="http://schemas.microsoft.com/office/powerpoint/2010/main" val="115138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normAutofit/>
          </a:bodyPr>
          <a:lstStyle/>
          <a:p>
            <a:r>
              <a:rPr lang="en-US" sz="3600" dirty="0" smtClean="0"/>
              <a:t>IQ Solution Sample Implementations</a:t>
            </a:r>
            <a:endParaRPr lang="en-US" sz="3600" dirty="0"/>
          </a:p>
        </p:txBody>
      </p:sp>
      <p:sp>
        <p:nvSpPr>
          <p:cNvPr id="33802" name="Rectangle 10"/>
          <p:cNvSpPr>
            <a:spLocks noChangeArrowheads="1"/>
          </p:cNvSpPr>
          <p:nvPr/>
        </p:nvSpPr>
        <p:spPr bwMode="auto">
          <a:xfrm>
            <a:off x="304800" y="3810000"/>
            <a:ext cx="3886200" cy="1828800"/>
          </a:xfrm>
          <a:prstGeom prst="rect">
            <a:avLst/>
          </a:prstGeom>
          <a:solidFill>
            <a:schemeClr val="accent2"/>
          </a:solidFill>
          <a:ln w="9525">
            <a:miter lim="800000"/>
            <a:headEnd/>
            <a:tailEnd/>
          </a:ln>
          <a:effectLst/>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flatTx/>
          </a:bodyPr>
          <a:lstStyle/>
          <a:p>
            <a:endParaRPr lang="en-US" dirty="0"/>
          </a:p>
        </p:txBody>
      </p:sp>
      <p:sp>
        <p:nvSpPr>
          <p:cNvPr id="33803" name="Rectangle 11"/>
          <p:cNvSpPr>
            <a:spLocks noChangeArrowheads="1"/>
          </p:cNvSpPr>
          <p:nvPr/>
        </p:nvSpPr>
        <p:spPr bwMode="auto">
          <a:xfrm>
            <a:off x="4876800" y="1371600"/>
            <a:ext cx="3810000" cy="4572000"/>
          </a:xfrm>
          <a:prstGeom prst="rect">
            <a:avLst/>
          </a:prstGeom>
          <a:solidFill>
            <a:schemeClr val="accent2"/>
          </a:solidFill>
          <a:ln w="9525">
            <a:miter lim="800000"/>
            <a:headEnd/>
            <a:tailEnd/>
          </a:ln>
          <a:effectLst/>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flatTx/>
          </a:bodyPr>
          <a:lstStyle/>
          <a:p>
            <a:endParaRPr lang="en-US" dirty="0"/>
          </a:p>
        </p:txBody>
      </p:sp>
      <p:sp>
        <p:nvSpPr>
          <p:cNvPr id="33804" name="Rectangle 12"/>
          <p:cNvSpPr>
            <a:spLocks noChangeArrowheads="1"/>
          </p:cNvSpPr>
          <p:nvPr/>
        </p:nvSpPr>
        <p:spPr bwMode="auto">
          <a:xfrm>
            <a:off x="304800" y="1371600"/>
            <a:ext cx="3886200" cy="2438400"/>
          </a:xfrm>
          <a:prstGeom prst="rect">
            <a:avLst/>
          </a:prstGeom>
          <a:solidFill>
            <a:schemeClr val="accent2"/>
          </a:solidFill>
          <a:ln w="9525">
            <a:miter lim="800000"/>
            <a:headEnd/>
            <a:tailEnd/>
          </a:ln>
          <a:effectLst/>
          <a:scene3d>
            <a:camera prst="legacyObliqueTopRight"/>
            <a:lightRig rig="legacyFlat2" dir="t"/>
          </a:scene3d>
          <a:sp3d extrusionH="100000" prstMaterial="legacyMatte">
            <a:bevelT w="13500" h="13500" prst="angle"/>
            <a:bevelB w="13500" h="13500" prst="angle"/>
            <a:extrusionClr>
              <a:schemeClr val="accent2"/>
            </a:extrusionClr>
          </a:sp3d>
        </p:spPr>
        <p:txBody>
          <a:bodyPr wrap="none" anchor="ctr">
            <a:flatTx/>
          </a:bodyPr>
          <a:lstStyle/>
          <a:p>
            <a:endParaRPr lang="en-US" dirty="0"/>
          </a:p>
        </p:txBody>
      </p:sp>
      <p:sp>
        <p:nvSpPr>
          <p:cNvPr id="33805" name="Text Box 13"/>
          <p:cNvSpPr txBox="1">
            <a:spLocks noChangeArrowheads="1"/>
          </p:cNvSpPr>
          <p:nvPr/>
        </p:nvSpPr>
        <p:spPr bwMode="auto">
          <a:xfrm>
            <a:off x="5422900" y="1371600"/>
            <a:ext cx="3263900" cy="4813625"/>
          </a:xfrm>
          <a:prstGeom prst="rect">
            <a:avLst/>
          </a:prstGeom>
          <a:noFill/>
          <a:ln w="9525">
            <a:noFill/>
            <a:miter lim="800000"/>
            <a:headEnd/>
            <a:tailEnd/>
          </a:ln>
          <a:effectLst/>
        </p:spPr>
        <p:txBody>
          <a:bodyPr wrap="square">
            <a:spAutoFit/>
          </a:bodyPr>
          <a:lstStyle/>
          <a:p>
            <a:pPr marL="228600" lvl="1" indent="-114300" eaLnBrk="0" hangingPunct="0">
              <a:lnSpc>
                <a:spcPct val="80000"/>
              </a:lnSpc>
              <a:spcBef>
                <a:spcPct val="20000"/>
              </a:spcBef>
              <a:buClr>
                <a:schemeClr val="bg1"/>
              </a:buClr>
              <a:buFont typeface="Wingdings" pitchFamily="2" charset="2"/>
              <a:buNone/>
            </a:pPr>
            <a:r>
              <a:rPr lang="en-US" sz="1600" b="1" u="sng" dirty="0">
                <a:solidFill>
                  <a:srgbClr val="FFFF00"/>
                </a:solidFill>
              </a:rPr>
              <a:t>State Government</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Alabama </a:t>
            </a:r>
            <a:r>
              <a:rPr lang="en-US" sz="1400" dirty="0">
                <a:solidFill>
                  <a:schemeClr val="bg1"/>
                </a:solidFill>
                <a:latin typeface="+mn-lt"/>
              </a:rPr>
              <a:t>Governor </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Georgia Governor</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Minnesota Governor</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Mississippi Governor</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Tennessee </a:t>
            </a:r>
            <a:r>
              <a:rPr lang="en-US" sz="1400" dirty="0" smtClean="0">
                <a:solidFill>
                  <a:schemeClr val="bg1"/>
                </a:solidFill>
                <a:latin typeface="+mn-lt"/>
              </a:rPr>
              <a:t>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Washington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Kansas Governor</a:t>
            </a:r>
            <a:endParaRPr lang="en-US" sz="1400" dirty="0">
              <a:solidFill>
                <a:schemeClr val="bg1"/>
              </a:solidFill>
              <a:latin typeface="+mn-lt"/>
            </a:endParaRP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a:t>
            </a:r>
            <a:r>
              <a:rPr lang="en-US" sz="1400" dirty="0" smtClean="0">
                <a:solidFill>
                  <a:schemeClr val="bg1"/>
                </a:solidFill>
                <a:latin typeface="+mn-lt"/>
              </a:rPr>
              <a:t> </a:t>
            </a:r>
            <a:r>
              <a:rPr lang="en-US" sz="1400" dirty="0">
                <a:solidFill>
                  <a:schemeClr val="bg1"/>
                </a:solidFill>
                <a:latin typeface="+mn-lt"/>
              </a:rPr>
              <a:t>West Virginia Governor</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Michigan State Senate</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New Mexico </a:t>
            </a:r>
            <a:r>
              <a:rPr lang="en-US" sz="1400" dirty="0" smtClean="0">
                <a:solidFill>
                  <a:schemeClr val="bg1"/>
                </a:solidFill>
                <a:latin typeface="+mn-lt"/>
              </a:rPr>
              <a:t>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New Jersey Governor</a:t>
            </a:r>
            <a:endParaRPr lang="en-US" sz="1400" dirty="0">
              <a:solidFill>
                <a:schemeClr val="bg1"/>
              </a:solidFill>
              <a:latin typeface="+mn-lt"/>
            </a:endParaRP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Wisconsin </a:t>
            </a:r>
            <a:r>
              <a:rPr lang="en-US" sz="1400" dirty="0" smtClean="0">
                <a:solidFill>
                  <a:schemeClr val="bg1"/>
                </a:solidFill>
                <a:latin typeface="+mn-lt"/>
              </a:rPr>
              <a:t>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Iowa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Ohio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Vermont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Maryland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Massachusetts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Indiana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Rhode Island Governor</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Hawaii Governor</a:t>
            </a:r>
          </a:p>
          <a:p>
            <a:pPr algn="l" eaLnBrk="0" hangingPunct="0">
              <a:lnSpc>
                <a:spcPct val="80000"/>
              </a:lnSpc>
              <a:spcBef>
                <a:spcPct val="20000"/>
              </a:spcBef>
              <a:buClr>
                <a:schemeClr val="bg1"/>
              </a:buClr>
              <a:buFont typeface="Wingdings" pitchFamily="2" charset="2"/>
              <a:buChar char="§"/>
            </a:pPr>
            <a:endParaRPr lang="en-US" sz="1400" dirty="0">
              <a:solidFill>
                <a:schemeClr val="bg1"/>
              </a:solidFill>
              <a:latin typeface="+mn-lt"/>
            </a:endParaRPr>
          </a:p>
        </p:txBody>
      </p:sp>
      <p:sp>
        <p:nvSpPr>
          <p:cNvPr id="33806" name="Text Box 14"/>
          <p:cNvSpPr txBox="1">
            <a:spLocks noChangeArrowheads="1"/>
          </p:cNvSpPr>
          <p:nvPr/>
        </p:nvSpPr>
        <p:spPr bwMode="auto">
          <a:xfrm>
            <a:off x="461253" y="1338149"/>
            <a:ext cx="3632200" cy="2505301"/>
          </a:xfrm>
          <a:prstGeom prst="rect">
            <a:avLst/>
          </a:prstGeom>
          <a:noFill/>
          <a:ln w="9525">
            <a:noFill/>
            <a:miter lim="800000"/>
            <a:headEnd/>
            <a:tailEnd/>
          </a:ln>
          <a:effectLst/>
        </p:spPr>
        <p:txBody>
          <a:bodyPr>
            <a:spAutoFit/>
          </a:bodyPr>
          <a:lstStyle/>
          <a:p>
            <a:pPr marL="114300" lvl="1" eaLnBrk="0" hangingPunct="0">
              <a:lnSpc>
                <a:spcPct val="80000"/>
              </a:lnSpc>
              <a:spcBef>
                <a:spcPct val="20000"/>
              </a:spcBef>
              <a:buClr>
                <a:schemeClr val="bg1"/>
              </a:buClr>
              <a:buFont typeface="Wingdings" pitchFamily="2" charset="2"/>
              <a:buNone/>
            </a:pPr>
            <a:r>
              <a:rPr lang="en-US" sz="1600" b="1" u="sng" dirty="0">
                <a:solidFill>
                  <a:srgbClr val="FFFF00"/>
                </a:solidFill>
              </a:rPr>
              <a:t>Federal Government</a:t>
            </a:r>
          </a:p>
          <a:p>
            <a:pPr algn="l" eaLnBrk="0" hangingPunct="0">
              <a:lnSpc>
                <a:spcPct val="80000"/>
              </a:lnSpc>
              <a:spcBef>
                <a:spcPct val="20000"/>
              </a:spcBef>
              <a:buClr>
                <a:schemeClr val="bg1"/>
              </a:buClr>
              <a:buFont typeface="Wingdings" pitchFamily="2" charset="2"/>
              <a:buChar char="§"/>
            </a:pPr>
            <a:r>
              <a:rPr lang="en-US" dirty="0">
                <a:solidFill>
                  <a:schemeClr val="bg1"/>
                </a:solidFill>
              </a:rPr>
              <a:t> </a:t>
            </a:r>
            <a:r>
              <a:rPr lang="en-US" sz="1400" dirty="0">
                <a:solidFill>
                  <a:schemeClr val="bg1"/>
                </a:solidFill>
                <a:latin typeface="+mn-lt"/>
              </a:rPr>
              <a:t>Executive Office of the President</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Office of Management and Budget</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Department of Justice / Attorney General</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Department of Homeland Security</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USAID / Inspector General</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General Services Administration </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Smithsonian</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Department of Interior / BLM</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United States House of Representatives</a:t>
            </a:r>
          </a:p>
          <a:p>
            <a:pPr algn="l" eaLnBrk="0" hangingPunct="0">
              <a:lnSpc>
                <a:spcPct val="80000"/>
              </a:lnSpc>
              <a:spcBef>
                <a:spcPct val="20000"/>
              </a:spcBef>
              <a:buClr>
                <a:schemeClr val="bg1"/>
              </a:buClr>
              <a:buFont typeface="Wingdings" pitchFamily="2" charset="2"/>
              <a:buChar char="§"/>
            </a:pPr>
            <a:r>
              <a:rPr lang="en-US" sz="1400" dirty="0">
                <a:solidFill>
                  <a:schemeClr val="bg1"/>
                </a:solidFill>
                <a:latin typeface="+mn-lt"/>
              </a:rPr>
              <a:t> United States Senate</a:t>
            </a:r>
          </a:p>
        </p:txBody>
      </p:sp>
      <p:sp>
        <p:nvSpPr>
          <p:cNvPr id="33807" name="Text Box 15"/>
          <p:cNvSpPr txBox="1">
            <a:spLocks noChangeArrowheads="1"/>
          </p:cNvSpPr>
          <p:nvPr/>
        </p:nvSpPr>
        <p:spPr bwMode="auto">
          <a:xfrm>
            <a:off x="457200" y="3854450"/>
            <a:ext cx="7296150" cy="336550"/>
          </a:xfrm>
          <a:prstGeom prst="rect">
            <a:avLst/>
          </a:prstGeom>
          <a:noFill/>
          <a:ln w="9525">
            <a:noFill/>
            <a:miter lim="800000"/>
            <a:headEnd/>
            <a:tailEnd/>
          </a:ln>
          <a:effectLst/>
        </p:spPr>
        <p:txBody>
          <a:bodyPr>
            <a:spAutoFit/>
          </a:bodyPr>
          <a:lstStyle/>
          <a:p>
            <a:pPr>
              <a:spcBef>
                <a:spcPct val="50000"/>
              </a:spcBef>
            </a:pPr>
            <a:r>
              <a:rPr lang="en-US" sz="1600" b="1" u="sng" dirty="0">
                <a:solidFill>
                  <a:srgbClr val="FFFF00"/>
                </a:solidFill>
              </a:rPr>
              <a:t>Local</a:t>
            </a:r>
            <a:r>
              <a:rPr lang="en-US" b="1" u="sng" dirty="0">
                <a:solidFill>
                  <a:srgbClr val="FFFF00"/>
                </a:solidFill>
              </a:rPr>
              <a:t> </a:t>
            </a:r>
            <a:r>
              <a:rPr lang="en-US" sz="1600" b="1" u="sng" dirty="0">
                <a:solidFill>
                  <a:srgbClr val="FFFF00"/>
                </a:solidFill>
              </a:rPr>
              <a:t>Governmen</a:t>
            </a:r>
            <a:r>
              <a:rPr lang="en-US" b="1" u="sng" dirty="0">
                <a:solidFill>
                  <a:srgbClr val="FFFF00"/>
                </a:solidFill>
              </a:rPr>
              <a:t>t</a:t>
            </a:r>
          </a:p>
        </p:txBody>
      </p:sp>
      <p:sp>
        <p:nvSpPr>
          <p:cNvPr id="33808" name="Text Box 16"/>
          <p:cNvSpPr txBox="1">
            <a:spLocks noChangeArrowheads="1"/>
          </p:cNvSpPr>
          <p:nvPr/>
        </p:nvSpPr>
        <p:spPr bwMode="auto">
          <a:xfrm>
            <a:off x="393700" y="4208463"/>
            <a:ext cx="3733800" cy="1175706"/>
          </a:xfrm>
          <a:prstGeom prst="rect">
            <a:avLst/>
          </a:prstGeom>
          <a:noFill/>
          <a:ln w="9525">
            <a:noFill/>
            <a:miter lim="800000"/>
            <a:headEnd/>
            <a:tailEnd/>
          </a:ln>
          <a:effectLst/>
        </p:spPr>
        <p:txBody>
          <a:bodyPr>
            <a:spAutoFit/>
          </a:bodyPr>
          <a:lstStyle/>
          <a:p>
            <a:pPr algn="l" eaLnBrk="0" hangingPunct="0">
              <a:lnSpc>
                <a:spcPct val="80000"/>
              </a:lnSpc>
              <a:spcBef>
                <a:spcPct val="20000"/>
              </a:spcBef>
              <a:buClr>
                <a:schemeClr val="bg1"/>
              </a:buClr>
              <a:buFont typeface="Wingdings" pitchFamily="2" charset="2"/>
              <a:buChar char="§"/>
            </a:pPr>
            <a:r>
              <a:rPr lang="en-US" dirty="0" smtClean="0">
                <a:solidFill>
                  <a:schemeClr val="bg1"/>
                </a:solidFill>
              </a:rPr>
              <a:t> </a:t>
            </a:r>
            <a:r>
              <a:rPr lang="en-US" sz="1400" dirty="0" smtClean="0">
                <a:solidFill>
                  <a:schemeClr val="bg1"/>
                </a:solidFill>
                <a:latin typeface="+mn-lt"/>
              </a:rPr>
              <a:t>New York City, NY</a:t>
            </a:r>
          </a:p>
          <a:p>
            <a:pPr lvl="1"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City Council, Office of the Mayor </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Washington DC</a:t>
            </a:r>
          </a:p>
          <a:p>
            <a:pPr algn="l"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Fairfax </a:t>
            </a:r>
            <a:r>
              <a:rPr lang="en-US" sz="1400" dirty="0">
                <a:solidFill>
                  <a:schemeClr val="bg1"/>
                </a:solidFill>
                <a:latin typeface="+mn-lt"/>
              </a:rPr>
              <a:t>County, Virginia</a:t>
            </a:r>
          </a:p>
          <a:p>
            <a:pPr eaLnBrk="0" hangingPunct="0">
              <a:lnSpc>
                <a:spcPct val="80000"/>
              </a:lnSpc>
              <a:spcBef>
                <a:spcPct val="20000"/>
              </a:spcBef>
              <a:buClr>
                <a:schemeClr val="bg1"/>
              </a:buClr>
              <a:buFont typeface="Wingdings" pitchFamily="2" charset="2"/>
              <a:buChar char="§"/>
            </a:pPr>
            <a:r>
              <a:rPr lang="en-US" sz="1400" dirty="0" smtClean="0">
                <a:solidFill>
                  <a:schemeClr val="bg1"/>
                </a:solidFill>
                <a:latin typeface="+mn-lt"/>
              </a:rPr>
              <a:t>  Seattle</a:t>
            </a:r>
            <a:r>
              <a:rPr lang="en-US" sz="1400" dirty="0">
                <a:solidFill>
                  <a:schemeClr val="bg1"/>
                </a:solidFill>
                <a:latin typeface="+mn-lt"/>
              </a:rPr>
              <a:t>, Washington</a:t>
            </a:r>
          </a:p>
        </p:txBody>
      </p:sp>
      <p:sp>
        <p:nvSpPr>
          <p:cNvPr id="33809" name="Text Box 17"/>
          <p:cNvSpPr txBox="1">
            <a:spLocks noChangeArrowheads="1"/>
          </p:cNvSpPr>
          <p:nvPr/>
        </p:nvSpPr>
        <p:spPr bwMode="auto">
          <a:xfrm>
            <a:off x="5410200" y="4208463"/>
            <a:ext cx="2768600" cy="264688"/>
          </a:xfrm>
          <a:prstGeom prst="rect">
            <a:avLst/>
          </a:prstGeom>
          <a:noFill/>
          <a:ln w="9525">
            <a:noFill/>
            <a:miter lim="800000"/>
            <a:headEnd/>
            <a:tailEnd/>
          </a:ln>
          <a:effectLst/>
        </p:spPr>
        <p:txBody>
          <a:bodyPr>
            <a:spAutoFit/>
          </a:bodyPr>
          <a:lstStyle/>
          <a:p>
            <a:pPr algn="l" eaLnBrk="0" hangingPunct="0">
              <a:lnSpc>
                <a:spcPct val="80000"/>
              </a:lnSpc>
              <a:spcBef>
                <a:spcPct val="20000"/>
              </a:spcBef>
              <a:buClr>
                <a:schemeClr val="bg1"/>
              </a:buClr>
            </a:pPr>
            <a:endParaRPr lang="en-US" sz="1400" dirty="0">
              <a:solidFill>
                <a:schemeClr val="bg1"/>
              </a:solidFill>
              <a:latin typeface="+mn-lt"/>
            </a:endParaRPr>
          </a:p>
        </p:txBody>
      </p:sp>
    </p:spTree>
    <p:extLst>
      <p:ext uri="{BB962C8B-B14F-4D97-AF65-F5344CB8AC3E}">
        <p14:creationId xmlns:p14="http://schemas.microsoft.com/office/powerpoint/2010/main" val="37354394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94426"/>
            <a:ext cx="8763000" cy="5149174"/>
          </a:xfrm>
          <a:prstGeom prst="rect">
            <a:avLst/>
          </a:prstGeom>
        </p:spPr>
      </p:pic>
      <p:sp>
        <p:nvSpPr>
          <p:cNvPr id="2" name="TextBox 1"/>
          <p:cNvSpPr txBox="1"/>
          <p:nvPr/>
        </p:nvSpPr>
        <p:spPr>
          <a:xfrm>
            <a:off x="2743200" y="86540"/>
            <a:ext cx="3197927" cy="707886"/>
          </a:xfrm>
          <a:prstGeom prst="rect">
            <a:avLst/>
          </a:prstGeom>
          <a:noFill/>
        </p:spPr>
        <p:txBody>
          <a:bodyPr wrap="none" rtlCol="0">
            <a:spAutoFit/>
          </a:bodyPr>
          <a:lstStyle/>
          <a:p>
            <a:r>
              <a:rPr lang="en-US" sz="4000" dirty="0" smtClean="0"/>
              <a:t>Out of the Box</a:t>
            </a:r>
            <a:endParaRPr lang="en-US" sz="4000" dirty="0"/>
          </a:p>
        </p:txBody>
      </p:sp>
    </p:spTree>
    <p:extLst>
      <p:ext uri="{BB962C8B-B14F-4D97-AF65-F5344CB8AC3E}">
        <p14:creationId xmlns:p14="http://schemas.microsoft.com/office/powerpoint/2010/main" val="289048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Understanding IQ</a:t>
            </a:r>
          </a:p>
        </p:txBody>
      </p:sp>
      <p:pic>
        <p:nvPicPr>
          <p:cNvPr id="111619" name="Picture 3" descr="LMITgraphic_final"/>
          <p:cNvPicPr>
            <a:picLocks noChangeAspect="1" noChangeArrowheads="1"/>
          </p:cNvPicPr>
          <p:nvPr/>
        </p:nvPicPr>
        <p:blipFill>
          <a:blip r:embed="rId3" cstate="print"/>
          <a:srcRect/>
          <a:stretch>
            <a:fillRect/>
          </a:stretch>
        </p:blipFill>
        <p:spPr bwMode="auto">
          <a:xfrm>
            <a:off x="3248025" y="1139031"/>
            <a:ext cx="5895975" cy="5189537"/>
          </a:xfrm>
          <a:prstGeom prst="rect">
            <a:avLst/>
          </a:prstGeom>
          <a:noFill/>
          <a:effectLst/>
        </p:spPr>
      </p:pic>
      <p:sp>
        <p:nvSpPr>
          <p:cNvPr id="5124" name="Rectangle 4"/>
          <p:cNvSpPr>
            <a:spLocks noChangeArrowheads="1"/>
          </p:cNvSpPr>
          <p:nvPr/>
        </p:nvSpPr>
        <p:spPr bwMode="auto">
          <a:xfrm>
            <a:off x="152400" y="1219200"/>
            <a:ext cx="3276600" cy="5029200"/>
          </a:xfrm>
          <a:prstGeom prst="rect">
            <a:avLst/>
          </a:prstGeom>
          <a:noFill/>
          <a:ln w="9525">
            <a:noFill/>
            <a:miter lim="800000"/>
            <a:headEnd/>
            <a:tailEnd/>
          </a:ln>
        </p:spPr>
        <p:txBody>
          <a:bodyPr/>
          <a:lstStyle/>
          <a:p>
            <a:pPr marL="288925" indent="-288925">
              <a:spcBef>
                <a:spcPct val="20000"/>
              </a:spcBef>
              <a:buSzPct val="90000"/>
              <a:buFont typeface="Wingdings" pitchFamily="2" charset="2"/>
              <a:buChar char=""/>
            </a:pPr>
            <a:r>
              <a:rPr lang="en-US" sz="2000" b="1" dirty="0">
                <a:latin typeface="Arial" charset="0"/>
              </a:rPr>
              <a:t>A </a:t>
            </a:r>
            <a:r>
              <a:rPr lang="en-US" sz="2000" b="1" dirty="0" smtClean="0">
                <a:latin typeface="Arial" charset="0"/>
              </a:rPr>
              <a:t>comprehensive </a:t>
            </a:r>
            <a:r>
              <a:rPr lang="en-US" sz="2000" b="1" dirty="0">
                <a:latin typeface="Arial" charset="0"/>
              </a:rPr>
              <a:t>Information Management </a:t>
            </a:r>
            <a:br>
              <a:rPr lang="en-US" sz="2000" b="1" dirty="0">
                <a:latin typeface="Arial" charset="0"/>
              </a:rPr>
            </a:br>
            <a:r>
              <a:rPr lang="en-US" sz="2000" b="1" dirty="0">
                <a:latin typeface="Arial" charset="0"/>
              </a:rPr>
              <a:t>Solution</a:t>
            </a:r>
          </a:p>
          <a:p>
            <a:pPr marL="233363" indent="-233363">
              <a:spcBef>
                <a:spcPts val="1800"/>
              </a:spcBef>
              <a:buSzPct val="90000"/>
              <a:buFont typeface="Wingdings" pitchFamily="2" charset="2"/>
              <a:buChar char=""/>
            </a:pPr>
            <a:r>
              <a:rPr lang="en-US" sz="2000" b="1" dirty="0">
                <a:latin typeface="Arial" charset="0"/>
              </a:rPr>
              <a:t>To </a:t>
            </a:r>
            <a:r>
              <a:rPr lang="en-US" sz="2000" b="1" dirty="0" smtClean="0">
                <a:latin typeface="Arial" charset="0"/>
              </a:rPr>
              <a:t>manage your </a:t>
            </a:r>
            <a:r>
              <a:rPr lang="en-US" sz="2000" b="1" dirty="0">
                <a:latin typeface="Arial" charset="0"/>
              </a:rPr>
              <a:t>Business Processes </a:t>
            </a:r>
          </a:p>
          <a:p>
            <a:pPr marL="233363" indent="-233363">
              <a:spcBef>
                <a:spcPts val="1800"/>
              </a:spcBef>
              <a:buSzPct val="90000"/>
              <a:buFont typeface="Wingdings" pitchFamily="2" charset="2"/>
              <a:buChar char=""/>
            </a:pPr>
            <a:r>
              <a:rPr lang="en-US" sz="2000" b="1" dirty="0">
                <a:latin typeface="Arial" charset="0"/>
              </a:rPr>
              <a:t>By t</a:t>
            </a:r>
            <a:r>
              <a:rPr lang="en-US" sz="2000" b="1" dirty="0" smtClean="0">
                <a:latin typeface="Arial" charset="0"/>
              </a:rPr>
              <a:t>racking your</a:t>
            </a:r>
            <a:endParaRPr lang="en-US" sz="2000" b="1" dirty="0">
              <a:latin typeface="Arial" charset="0"/>
            </a:endParaRPr>
          </a:p>
          <a:p>
            <a:pPr marL="690563" lvl="1" indent="-219075">
              <a:spcBef>
                <a:spcPct val="20000"/>
              </a:spcBef>
              <a:buSzPct val="65000"/>
              <a:buFont typeface="Wingdings" pitchFamily="2" charset="2"/>
              <a:buChar char="q"/>
            </a:pPr>
            <a:r>
              <a:rPr lang="en-US" sz="2000" b="1" dirty="0">
                <a:latin typeface="Arial" charset="0"/>
              </a:rPr>
              <a:t>Content </a:t>
            </a:r>
          </a:p>
          <a:p>
            <a:pPr marL="690563" lvl="1" indent="-219075">
              <a:spcBef>
                <a:spcPct val="20000"/>
              </a:spcBef>
              <a:buSzPct val="65000"/>
              <a:buFont typeface="Wingdings" pitchFamily="2" charset="2"/>
              <a:buChar char="q"/>
            </a:pPr>
            <a:r>
              <a:rPr lang="en-US" sz="2000" b="1" dirty="0">
                <a:latin typeface="Arial" charset="0"/>
              </a:rPr>
              <a:t>Contacts</a:t>
            </a:r>
          </a:p>
          <a:p>
            <a:pPr marL="690563" lvl="1" indent="-219075">
              <a:spcBef>
                <a:spcPct val="20000"/>
              </a:spcBef>
              <a:buSzPct val="65000"/>
              <a:buFont typeface="Wingdings" pitchFamily="2" charset="2"/>
              <a:buChar char="q"/>
            </a:pPr>
            <a:r>
              <a:rPr lang="en-US" sz="2000" b="1" dirty="0">
                <a:latin typeface="Arial" charset="0"/>
              </a:rPr>
              <a:t>Workflow</a:t>
            </a:r>
          </a:p>
          <a:p>
            <a:pPr marL="233363" indent="-233363">
              <a:spcBef>
                <a:spcPts val="1800"/>
              </a:spcBef>
              <a:buSzPct val="90000"/>
              <a:buFont typeface="Wingdings" pitchFamily="2" charset="2"/>
              <a:buChar char=""/>
            </a:pPr>
            <a:r>
              <a:rPr lang="en-US" sz="2000" b="1" dirty="0">
                <a:latin typeface="Arial" charset="0"/>
              </a:rPr>
              <a:t>Resulting in </a:t>
            </a:r>
            <a:br>
              <a:rPr lang="en-US" sz="2000" b="1" dirty="0">
                <a:latin typeface="Arial" charset="0"/>
              </a:rPr>
            </a:br>
            <a:r>
              <a:rPr lang="en-US" sz="2000" b="1" dirty="0">
                <a:latin typeface="Arial" charset="0"/>
              </a:rPr>
              <a:t>Superior Citizen Service</a:t>
            </a:r>
          </a:p>
        </p:txBody>
      </p:sp>
      <p:sp>
        <p:nvSpPr>
          <p:cNvPr id="6" name="AutoShape 3"/>
          <p:cNvSpPr>
            <a:spLocks noChangeArrowheads="1"/>
          </p:cNvSpPr>
          <p:nvPr/>
        </p:nvSpPr>
        <p:spPr bwMode="auto">
          <a:xfrm>
            <a:off x="0" y="6400800"/>
            <a:ext cx="9144000" cy="457200"/>
          </a:xfrm>
          <a:prstGeom prst="bevel">
            <a:avLst>
              <a:gd name="adj" fmla="val 4167"/>
            </a:avLst>
          </a:pr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lgn="ctr">
              <a:defRPr/>
            </a:pPr>
            <a:r>
              <a:rPr lang="en-US" b="1" dirty="0" smtClean="0">
                <a:solidFill>
                  <a:schemeClr val="bg1"/>
                </a:solidFill>
                <a:latin typeface="Arial" charset="0"/>
                <a:cs typeface="Arial" charset="0"/>
              </a:rPr>
              <a:t>A Comprehensive Approach that Delivers Superior Citizen Service</a:t>
            </a:r>
          </a:p>
        </p:txBody>
      </p:sp>
    </p:spTree>
    <p:extLst>
      <p:ext uri="{BB962C8B-B14F-4D97-AF65-F5344CB8AC3E}">
        <p14:creationId xmlns:p14="http://schemas.microsoft.com/office/powerpoint/2010/main" val="40440252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lstStyle/>
          <a:p>
            <a:r>
              <a:rPr lang="en-US" dirty="0" smtClean="0"/>
              <a:t>Web Forms integration</a:t>
            </a:r>
            <a:endParaRPr lang="en-US" dirty="0"/>
          </a:p>
          <a:p>
            <a:r>
              <a:rPr lang="en-US" dirty="0" smtClean="0"/>
              <a:t>Communication </a:t>
            </a:r>
            <a:r>
              <a:rPr lang="en-US" dirty="0" smtClean="0"/>
              <a:t>by Affiliation</a:t>
            </a:r>
          </a:p>
          <a:p>
            <a:r>
              <a:rPr lang="en-US" dirty="0" smtClean="0"/>
              <a:t>Communication to constituent preference</a:t>
            </a:r>
          </a:p>
          <a:p>
            <a:r>
              <a:rPr lang="en-US" dirty="0" smtClean="0"/>
              <a:t>Constituent Interaction log</a:t>
            </a:r>
          </a:p>
          <a:p>
            <a:r>
              <a:rPr lang="en-US" dirty="0"/>
              <a:t>Dynamic Dashboard</a:t>
            </a:r>
          </a:p>
          <a:p>
            <a:endParaRPr lang="en-US" dirty="0"/>
          </a:p>
        </p:txBody>
      </p:sp>
    </p:spTree>
    <p:extLst>
      <p:ext uri="{BB962C8B-B14F-4D97-AF65-F5344CB8AC3E}">
        <p14:creationId xmlns:p14="http://schemas.microsoft.com/office/powerpoint/2010/main" val="3678890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Forms Integration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b="1" dirty="0"/>
              <a:t>Constituent Services Forms</a:t>
            </a:r>
            <a:endParaRPr lang="en-US" dirty="0"/>
          </a:p>
          <a:p>
            <a:r>
              <a:rPr lang="en-US" dirty="0" smtClean="0"/>
              <a:t>Contact </a:t>
            </a:r>
            <a:r>
              <a:rPr lang="en-US" dirty="0"/>
              <a:t>the Governor</a:t>
            </a:r>
          </a:p>
          <a:p>
            <a:r>
              <a:rPr lang="en-US" dirty="0" smtClean="0"/>
              <a:t>Schedule </a:t>
            </a:r>
            <a:r>
              <a:rPr lang="en-US" dirty="0"/>
              <a:t>a Meeting with the Governor*</a:t>
            </a:r>
          </a:p>
          <a:p>
            <a:r>
              <a:rPr lang="en-US" dirty="0" smtClean="0"/>
              <a:t>Invite </a:t>
            </a:r>
            <a:r>
              <a:rPr lang="en-US" dirty="0"/>
              <a:t>the </a:t>
            </a:r>
            <a:r>
              <a:rPr lang="en-US" dirty="0" err="1"/>
              <a:t>Gov</a:t>
            </a:r>
            <a:r>
              <a:rPr lang="en-US" dirty="0"/>
              <a:t> to an event*</a:t>
            </a:r>
          </a:p>
          <a:p>
            <a:pPr lvl="0"/>
            <a:r>
              <a:rPr lang="en-US" dirty="0" smtClean="0"/>
              <a:t>Request </a:t>
            </a:r>
            <a:r>
              <a:rPr lang="en-US" dirty="0"/>
              <a:t>a Commendation or Special Message*</a:t>
            </a:r>
          </a:p>
          <a:p>
            <a:pPr lvl="0"/>
            <a:r>
              <a:rPr lang="en-US" dirty="0" smtClean="0"/>
              <a:t>Request </a:t>
            </a:r>
            <a:r>
              <a:rPr lang="en-US" dirty="0"/>
              <a:t>a Proclamation*</a:t>
            </a:r>
          </a:p>
          <a:p>
            <a:pPr lvl="0"/>
            <a:r>
              <a:rPr lang="en-US" dirty="0" smtClean="0"/>
              <a:t>Flag </a:t>
            </a:r>
            <a:r>
              <a:rPr lang="en-US" dirty="0"/>
              <a:t>Requests</a:t>
            </a:r>
          </a:p>
          <a:p>
            <a:r>
              <a:rPr lang="en-US" dirty="0" smtClean="0"/>
              <a:t>State </a:t>
            </a:r>
            <a:r>
              <a:rPr lang="en-US" dirty="0"/>
              <a:t>Capitol Tour Request Form</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b="1" dirty="0"/>
              <a:t>Boards and Commissions</a:t>
            </a:r>
            <a:endParaRPr lang="en-US" dirty="0"/>
          </a:p>
          <a:p>
            <a:pPr lvl="0"/>
            <a:r>
              <a:rPr lang="en-US" dirty="0" smtClean="0"/>
              <a:t>Applications </a:t>
            </a:r>
            <a:endParaRPr lang="en-US" dirty="0"/>
          </a:p>
          <a:p>
            <a:pPr lvl="0"/>
            <a:r>
              <a:rPr lang="en-US" dirty="0"/>
              <a:t>Letter of recommendation</a:t>
            </a:r>
          </a:p>
          <a:p>
            <a:pPr lvl="0"/>
            <a:r>
              <a:rPr lang="en-US" dirty="0"/>
              <a:t>Aloha order of merit</a:t>
            </a:r>
          </a:p>
          <a:p>
            <a:endParaRPr lang="en-US" dirty="0"/>
          </a:p>
        </p:txBody>
      </p:sp>
    </p:spTree>
    <p:extLst>
      <p:ext uri="{BB962C8B-B14F-4D97-AF65-F5344CB8AC3E}">
        <p14:creationId xmlns:p14="http://schemas.microsoft.com/office/powerpoint/2010/main" val="156363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by Affiliation</a:t>
            </a:r>
            <a:endParaRPr lang="en-US" dirty="0"/>
          </a:p>
        </p:txBody>
      </p:sp>
      <p:pic>
        <p:nvPicPr>
          <p:cNvPr id="5" name="Picture 2" descr="C:\Users\xgagnda.HAWAII\AppData\Local\Microsoft\Windows\Temporary Internet Files\Content.IE5\E0QJUFVP\MC9004326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14871"/>
            <a:ext cx="1149350" cy="11493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15000" y="4188341"/>
            <a:ext cx="4572000" cy="369332"/>
          </a:xfrm>
          <a:prstGeom prst="rect">
            <a:avLst/>
          </a:prstGeom>
        </p:spPr>
        <p:txBody>
          <a:bodyPr>
            <a:spAutoFit/>
          </a:bodyPr>
          <a:lstStyle/>
          <a:p>
            <a:r>
              <a:rPr lang="en-US" dirty="0" smtClean="0"/>
              <a:t>Legislator</a:t>
            </a:r>
            <a:endParaRPr lang="en-US" dirty="0"/>
          </a:p>
        </p:txBody>
      </p:sp>
      <p:sp>
        <p:nvSpPr>
          <p:cNvPr id="7" name="Rectangle 6"/>
          <p:cNvSpPr/>
          <p:nvPr/>
        </p:nvSpPr>
        <p:spPr>
          <a:xfrm>
            <a:off x="1143000" y="2971800"/>
            <a:ext cx="4572000" cy="369332"/>
          </a:xfrm>
          <a:prstGeom prst="rect">
            <a:avLst/>
          </a:prstGeom>
        </p:spPr>
        <p:txBody>
          <a:bodyPr>
            <a:spAutoFit/>
          </a:bodyPr>
          <a:lstStyle/>
          <a:p>
            <a:r>
              <a:rPr lang="en-US" dirty="0" smtClean="0"/>
              <a:t>Native Hawaiian</a:t>
            </a:r>
            <a:endParaRPr lang="en-US" dirty="0"/>
          </a:p>
        </p:txBody>
      </p:sp>
      <p:sp>
        <p:nvSpPr>
          <p:cNvPr id="8" name="Rectangle 7"/>
          <p:cNvSpPr/>
          <p:nvPr/>
        </p:nvSpPr>
        <p:spPr>
          <a:xfrm>
            <a:off x="3276600" y="2094131"/>
            <a:ext cx="4572000" cy="369332"/>
          </a:xfrm>
          <a:prstGeom prst="rect">
            <a:avLst/>
          </a:prstGeom>
        </p:spPr>
        <p:txBody>
          <a:bodyPr>
            <a:spAutoFit/>
          </a:bodyPr>
          <a:lstStyle/>
          <a:p>
            <a:r>
              <a:rPr lang="en-US" dirty="0" smtClean="0"/>
              <a:t>Business Leaders</a:t>
            </a:r>
            <a:endParaRPr lang="en-US" dirty="0"/>
          </a:p>
        </p:txBody>
      </p:sp>
      <p:sp>
        <p:nvSpPr>
          <p:cNvPr id="9" name="Rectangle 8"/>
          <p:cNvSpPr/>
          <p:nvPr/>
        </p:nvSpPr>
        <p:spPr>
          <a:xfrm>
            <a:off x="1371600" y="4228873"/>
            <a:ext cx="4572000" cy="369332"/>
          </a:xfrm>
          <a:prstGeom prst="rect">
            <a:avLst/>
          </a:prstGeom>
        </p:spPr>
        <p:txBody>
          <a:bodyPr>
            <a:spAutoFit/>
          </a:bodyPr>
          <a:lstStyle/>
          <a:p>
            <a:r>
              <a:rPr lang="en-US" dirty="0" smtClean="0"/>
              <a:t>Education</a:t>
            </a:r>
            <a:endParaRPr lang="en-US" dirty="0"/>
          </a:p>
        </p:txBody>
      </p:sp>
      <p:sp>
        <p:nvSpPr>
          <p:cNvPr id="10" name="Rectangle 9"/>
          <p:cNvSpPr/>
          <p:nvPr/>
        </p:nvSpPr>
        <p:spPr>
          <a:xfrm>
            <a:off x="5486400" y="2782270"/>
            <a:ext cx="4572000" cy="369332"/>
          </a:xfrm>
          <a:prstGeom prst="rect">
            <a:avLst/>
          </a:prstGeom>
        </p:spPr>
        <p:txBody>
          <a:bodyPr>
            <a:spAutoFit/>
          </a:bodyPr>
          <a:lstStyle/>
          <a:p>
            <a:r>
              <a:rPr lang="en-US" dirty="0" smtClean="0"/>
              <a:t>Crime</a:t>
            </a:r>
            <a:endParaRPr lang="en-US" dirty="0"/>
          </a:p>
        </p:txBody>
      </p:sp>
      <p:sp>
        <p:nvSpPr>
          <p:cNvPr id="13" name="Oval 12"/>
          <p:cNvSpPr/>
          <p:nvPr/>
        </p:nvSpPr>
        <p:spPr>
          <a:xfrm>
            <a:off x="3124200" y="1245632"/>
            <a:ext cx="21336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209561">
            <a:off x="2168239" y="1437205"/>
            <a:ext cx="21336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4327874">
            <a:off x="3606639" y="1638965"/>
            <a:ext cx="2273874"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209561">
            <a:off x="4482829" y="2318038"/>
            <a:ext cx="21336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5525168">
            <a:off x="2156273" y="2363748"/>
            <a:ext cx="2133600" cy="419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764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 to constituent preference</a:t>
            </a:r>
            <a:br>
              <a:rPr lang="en-US" dirty="0" smtClean="0"/>
            </a:br>
            <a:endParaRPr lang="en-US" dirty="0"/>
          </a:p>
        </p:txBody>
      </p:sp>
      <p:pic>
        <p:nvPicPr>
          <p:cNvPr id="5" name="Picture 2" descr="C:\Users\xgagnda.HAWAII\AppData\Local\Microsoft\Windows\Temporary Internet Files\Content.IE5\E0QJUFVP\MC9004326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0"/>
            <a:ext cx="1149350" cy="114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xgagnda.HAWAII\AppData\Local\Microsoft\Windows\Temporary Internet Files\Content.IE5\U9C0V14F\MM900395737[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879850"/>
            <a:ext cx="957072" cy="635000"/>
          </a:xfrm>
          <a:prstGeom prst="rect">
            <a:avLst/>
          </a:prstGeom>
          <a:noFill/>
          <a:extLst>
            <a:ext uri="{909E8E84-426E-40DD-AFC4-6F175D3DCCD1}">
              <a14:hiddenFill xmlns:a14="http://schemas.microsoft.com/office/drawing/2010/main">
                <a:solidFill>
                  <a:srgbClr val="FFFFFF"/>
                </a:solidFill>
              </a14:hiddenFill>
            </a:ext>
          </a:extLst>
        </p:spPr>
      </p:pic>
      <p:sp>
        <p:nvSpPr>
          <p:cNvPr id="7" name="Letter"/>
          <p:cNvSpPr>
            <a:spLocks noEditPoints="1" noChangeArrowheads="1"/>
          </p:cNvSpPr>
          <p:nvPr/>
        </p:nvSpPr>
        <p:spPr bwMode="auto">
          <a:xfrm>
            <a:off x="3657600" y="2266342"/>
            <a:ext cx="971550" cy="56673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cxnSp>
        <p:nvCxnSpPr>
          <p:cNvPr id="9" name="Straight Arrow Connector 8"/>
          <p:cNvCxnSpPr/>
          <p:nvPr/>
        </p:nvCxnSpPr>
        <p:spPr>
          <a:xfrm>
            <a:off x="4629150" y="2667000"/>
            <a:ext cx="291465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flipV="1">
            <a:off x="4995672" y="3733800"/>
            <a:ext cx="2548128" cy="463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descr="C:\Users\xgagnda.HAWAII\AppData\Local\Microsoft\Windows\Temporary Internet Files\Content.IE5\S40V8DC2\MC900030187[1].wmf"/>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377" y="2549710"/>
            <a:ext cx="510387" cy="631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7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Constituent Interaction log</a:t>
            </a:r>
            <a:br>
              <a:rPr lang="en-US" dirty="0" smtClean="0"/>
            </a:br>
            <a:endParaRPr lang="en-US" dirty="0"/>
          </a:p>
        </p:txBody>
      </p:sp>
      <p:pic>
        <p:nvPicPr>
          <p:cNvPr id="2050" name="Picture 2" descr="C:\Users\xgagnda.HAWAII\AppData\Local\Microsoft\Windows\Temporary Internet Files\Content.IE5\E0QJUFVP\MC90043262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0"/>
            <a:ext cx="1149350" cy="1149350"/>
          </a:xfrm>
          <a:prstGeom prst="rect">
            <a:avLst/>
          </a:prstGeom>
          <a:noFill/>
          <a:extLst>
            <a:ext uri="{909E8E84-426E-40DD-AFC4-6F175D3DCCD1}">
              <a14:hiddenFill xmlns:a14="http://schemas.microsoft.com/office/drawing/2010/main">
                <a:solidFill>
                  <a:srgbClr val="FFFFFF"/>
                </a:solidFill>
              </a14:hiddenFill>
            </a:ext>
          </a:extLst>
        </p:spPr>
      </p:pic>
      <p:sp>
        <p:nvSpPr>
          <p:cNvPr id="7" name="Letter"/>
          <p:cNvSpPr>
            <a:spLocks noEditPoints="1" noChangeArrowheads="1"/>
          </p:cNvSpPr>
          <p:nvPr/>
        </p:nvSpPr>
        <p:spPr bwMode="auto">
          <a:xfrm>
            <a:off x="5867400" y="1728788"/>
            <a:ext cx="971550" cy="566737"/>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2052" name="Picture 4" descr="C:\Users\xgagnda.HAWAII\AppData\Local\Microsoft\Windows\Temporary Internet Files\Content.IE5\U9C0V14F\MC9003893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043" y="2971800"/>
            <a:ext cx="923544" cy="81290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xgagnda.HAWAII\AppData\Local\Microsoft\Windows\Temporary Internet Files\Content.IE5\U9C0V14F\MM900395737[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53175" y="4198566"/>
            <a:ext cx="957072" cy="635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tatic.ddmcdn.com/gif/willow/geography-of-hawaii4.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012156"/>
            <a:ext cx="3200400" cy="28575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flipV="1">
            <a:off x="6565587" y="2295525"/>
            <a:ext cx="1054413" cy="828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565587" y="3622675"/>
            <a:ext cx="902013" cy="162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310247" y="4038600"/>
            <a:ext cx="309753"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7"/>
          </p:cNvCxnSpPr>
          <p:nvPr/>
        </p:nvCxnSpPr>
        <p:spPr>
          <a:xfrm flipH="1">
            <a:off x="3352800" y="2012157"/>
            <a:ext cx="2514600" cy="5024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52" idx="1"/>
          </p:cNvCxnSpPr>
          <p:nvPr/>
        </p:nvCxnSpPr>
        <p:spPr>
          <a:xfrm flipH="1" flipV="1">
            <a:off x="3352800" y="2514600"/>
            <a:ext cx="2289243" cy="863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53" idx="1"/>
          </p:cNvCxnSpPr>
          <p:nvPr/>
        </p:nvCxnSpPr>
        <p:spPr>
          <a:xfrm flipH="1" flipV="1">
            <a:off x="3352800" y="2514600"/>
            <a:ext cx="3000375" cy="2001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315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IMT New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OIMT New PowerPoint Template</Template>
  <TotalTime>76</TotalTime>
  <Words>928</Words>
  <Application>Microsoft Office PowerPoint</Application>
  <PresentationFormat>On-screen Show (4:3)</PresentationFormat>
  <Paragraphs>167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OIMT New PowerPoint Template</vt:lpstr>
      <vt:lpstr>Intranet Quorum  For Constituent Services</vt:lpstr>
      <vt:lpstr>IQ Solution Sample Implementations</vt:lpstr>
      <vt:lpstr>PowerPoint Presentation</vt:lpstr>
      <vt:lpstr>Understanding IQ</vt:lpstr>
      <vt:lpstr>Features</vt:lpstr>
      <vt:lpstr>Web Forms Integration</vt:lpstr>
      <vt:lpstr>Communication by Affiliation</vt:lpstr>
      <vt:lpstr>Communication to constituent preference </vt:lpstr>
      <vt:lpstr>Constituent Interaction log </vt:lpstr>
      <vt:lpstr>Dynamic Dashboard </vt:lpstr>
      <vt:lpstr>Lockheed Martin Desktop Solutions – helping to transform business processes in Hawaii</vt:lpstr>
    </vt:vector>
  </TitlesOfParts>
  <Company>DAGS/ICSD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Lockheed Martin Desktop Solutions</dc:title>
  <dc:creator>Debra A. Gagne</dc:creator>
  <cp:lastModifiedBy>Debra A. Gagne</cp:lastModifiedBy>
  <cp:revision>12</cp:revision>
  <dcterms:created xsi:type="dcterms:W3CDTF">2013-01-18T21:58:23Z</dcterms:created>
  <dcterms:modified xsi:type="dcterms:W3CDTF">2013-10-31T01:34:59Z</dcterms:modified>
</cp:coreProperties>
</file>