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77" r:id="rId1"/>
    <p:sldMasterId id="2147483689" r:id="rId2"/>
    <p:sldMasterId id="2147483698" r:id="rId3"/>
    <p:sldMasterId id="2147483708" r:id="rId4"/>
  </p:sldMasterIdLst>
  <p:notesMasterIdLst>
    <p:notesMasterId r:id="rId14"/>
  </p:notesMasterIdLst>
  <p:handoutMasterIdLst>
    <p:handoutMasterId r:id="rId15"/>
  </p:handoutMasterIdLst>
  <p:sldIdLst>
    <p:sldId id="739" r:id="rId5"/>
    <p:sldId id="752" r:id="rId6"/>
    <p:sldId id="771" r:id="rId7"/>
    <p:sldId id="756" r:id="rId8"/>
    <p:sldId id="769" r:id="rId9"/>
    <p:sldId id="758" r:id="rId10"/>
    <p:sldId id="776" r:id="rId11"/>
    <p:sldId id="775" r:id="rId12"/>
    <p:sldId id="753" r:id="rId13"/>
  </p:sldIdLst>
  <p:sldSz cx="9144000" cy="6858000" type="screen4x3"/>
  <p:notesSz cx="7102475" cy="9388475"/>
  <p:custDataLst>
    <p:tags r:id="rId16"/>
  </p:custDataLst>
  <p:defaultTextStyle>
    <a:defPPr>
      <a:defRPr lang="en-US"/>
    </a:defPPr>
    <a:lvl1pPr algn="l" rtl="0" fontAlgn="base">
      <a:spcBef>
        <a:spcPct val="50000"/>
      </a:spcBef>
      <a:spcAft>
        <a:spcPct val="0"/>
      </a:spcAft>
      <a:defRPr sz="2800" kern="1200">
        <a:solidFill>
          <a:schemeClr val="tx1"/>
        </a:solidFill>
        <a:latin typeface="Arial" charset="0"/>
        <a:ea typeface="Arial Unicode MS" pitchFamily="34" charset="-128"/>
        <a:cs typeface="Arial Unicode MS" pitchFamily="34" charset="-128"/>
      </a:defRPr>
    </a:lvl1pPr>
    <a:lvl2pPr marL="457200" algn="l" rtl="0" fontAlgn="base">
      <a:spcBef>
        <a:spcPct val="50000"/>
      </a:spcBef>
      <a:spcAft>
        <a:spcPct val="0"/>
      </a:spcAft>
      <a:defRPr sz="2800" kern="1200">
        <a:solidFill>
          <a:schemeClr val="tx1"/>
        </a:solidFill>
        <a:latin typeface="Arial" charset="0"/>
        <a:ea typeface="Arial Unicode MS" pitchFamily="34" charset="-128"/>
        <a:cs typeface="Arial Unicode MS" pitchFamily="34" charset="-128"/>
      </a:defRPr>
    </a:lvl2pPr>
    <a:lvl3pPr marL="914400" algn="l" rtl="0" fontAlgn="base">
      <a:spcBef>
        <a:spcPct val="50000"/>
      </a:spcBef>
      <a:spcAft>
        <a:spcPct val="0"/>
      </a:spcAft>
      <a:defRPr sz="2800" kern="1200">
        <a:solidFill>
          <a:schemeClr val="tx1"/>
        </a:solidFill>
        <a:latin typeface="Arial" charset="0"/>
        <a:ea typeface="Arial Unicode MS" pitchFamily="34" charset="-128"/>
        <a:cs typeface="Arial Unicode MS" pitchFamily="34" charset="-128"/>
      </a:defRPr>
    </a:lvl3pPr>
    <a:lvl4pPr marL="1371600" algn="l" rtl="0" fontAlgn="base">
      <a:spcBef>
        <a:spcPct val="50000"/>
      </a:spcBef>
      <a:spcAft>
        <a:spcPct val="0"/>
      </a:spcAft>
      <a:defRPr sz="2800" kern="1200">
        <a:solidFill>
          <a:schemeClr val="tx1"/>
        </a:solidFill>
        <a:latin typeface="Arial" charset="0"/>
        <a:ea typeface="Arial Unicode MS" pitchFamily="34" charset="-128"/>
        <a:cs typeface="Arial Unicode MS" pitchFamily="34" charset="-128"/>
      </a:defRPr>
    </a:lvl4pPr>
    <a:lvl5pPr marL="1828800" algn="l" rtl="0" fontAlgn="base">
      <a:spcBef>
        <a:spcPct val="50000"/>
      </a:spcBef>
      <a:spcAft>
        <a:spcPct val="0"/>
      </a:spcAft>
      <a:defRPr sz="28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8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8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8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800" kern="1200">
        <a:solidFill>
          <a:schemeClr val="tx1"/>
        </a:solidFill>
        <a:latin typeface="Arial" charset="0"/>
        <a:ea typeface="Arial Unicode MS" pitchFamily="34" charset="-128"/>
        <a:cs typeface="Arial Unicode MS" pitchFamily="34" charset="-128"/>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ureen Johnson" initials="mj" lastIdx="19" clrIdx="0"/>
  <p:cmAuthor id="1" name="Martinez,Eugene" initials="M" lastIdx="3" clrIdx="1"/>
  <p:cmAuthor id="2" name="kkirkpat" initials="kk" lastIdx="27" clrIdx="2"/>
  <p:cmAuthor id="3" name="Christine Wilson" initials="CW" lastIdx="6" clrIdx="3"/>
  <p:cmAuthor id="4" name="Mark" initials="M" lastIdx="5" clrIdx="4"/>
  <p:cmAuthor id="5" name="Author" initials="A" lastIdx="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00"/>
    <a:srgbClr val="FF9900"/>
    <a:srgbClr val="CCECFF"/>
    <a:srgbClr val="FF5050"/>
    <a:srgbClr val="FFFFCC"/>
    <a:srgbClr val="FFFF66"/>
    <a:srgbClr val="FFFF00"/>
    <a:srgbClr val="92D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1" autoAdjust="0"/>
    <p:restoredTop sz="89209" autoAdjust="0"/>
  </p:normalViewPr>
  <p:slideViewPr>
    <p:cSldViewPr snapToGrid="0" showGuides="1">
      <p:cViewPr varScale="1">
        <p:scale>
          <a:sx n="78" d="100"/>
          <a:sy n="78" d="100"/>
        </p:scale>
        <p:origin x="-1818" y="-90"/>
      </p:cViewPr>
      <p:guideLst>
        <p:guide orient="horz"/>
        <p:guide/>
      </p:guideLst>
    </p:cSldViewPr>
  </p:slideViewPr>
  <p:outlineViewPr>
    <p:cViewPr>
      <p:scale>
        <a:sx n="25" d="100"/>
        <a:sy n="25"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100" d="100"/>
          <a:sy n="100" d="100"/>
        </p:scale>
        <p:origin x="-2460" y="18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3078048" cy="470356"/>
          </a:xfrm>
          <a:prstGeom prst="rect">
            <a:avLst/>
          </a:prstGeom>
          <a:noFill/>
          <a:ln w="9525">
            <a:noFill/>
            <a:miter lim="800000"/>
            <a:headEnd/>
            <a:tailEnd/>
          </a:ln>
          <a:effectLst/>
        </p:spPr>
        <p:txBody>
          <a:bodyPr vert="horz" wrap="square" lIns="94806" tIns="47402" rIns="94806" bIns="47402" numCol="1" anchor="t" anchorCtr="0" compatLnSpc="1">
            <a:prstTxWarp prst="textNoShape">
              <a:avLst/>
            </a:prstTxWarp>
          </a:bodyPr>
          <a:lstStyle>
            <a:lvl1pPr defTabSz="947032" eaLnBrk="0" hangingPunct="0">
              <a:spcBef>
                <a:spcPct val="0"/>
              </a:spcBef>
              <a:defRPr sz="1200"/>
            </a:lvl1pPr>
          </a:lstStyle>
          <a:p>
            <a:r>
              <a:rPr lang="en-US" dirty="0"/>
              <a:t>Gartner Template</a:t>
            </a:r>
          </a:p>
        </p:txBody>
      </p:sp>
      <p:sp>
        <p:nvSpPr>
          <p:cNvPr id="20484" name="Rectangle 4"/>
          <p:cNvSpPr>
            <a:spLocks noGrp="1" noChangeArrowheads="1"/>
          </p:cNvSpPr>
          <p:nvPr>
            <p:ph type="ftr" sz="quarter" idx="2"/>
          </p:nvPr>
        </p:nvSpPr>
        <p:spPr bwMode="auto">
          <a:xfrm>
            <a:off x="1" y="8918122"/>
            <a:ext cx="3078048" cy="468802"/>
          </a:xfrm>
          <a:prstGeom prst="rect">
            <a:avLst/>
          </a:prstGeom>
          <a:noFill/>
          <a:ln w="9525">
            <a:noFill/>
            <a:miter lim="800000"/>
            <a:headEnd/>
            <a:tailEnd/>
          </a:ln>
          <a:effectLst/>
        </p:spPr>
        <p:txBody>
          <a:bodyPr vert="horz" wrap="square" lIns="94806" tIns="47402" rIns="94806" bIns="47402" numCol="1" anchor="b" anchorCtr="0" compatLnSpc="1">
            <a:prstTxWarp prst="textNoShape">
              <a:avLst/>
            </a:prstTxWarp>
          </a:bodyPr>
          <a:lstStyle>
            <a:lvl1pPr defTabSz="947032" eaLnBrk="0" hangingPunct="0">
              <a:spcBef>
                <a:spcPct val="0"/>
              </a:spcBef>
              <a:defRPr sz="1200"/>
            </a:lvl1pPr>
          </a:lstStyle>
          <a:p>
            <a:r>
              <a:rPr lang="en-US" dirty="0"/>
              <a:t>Projection</a:t>
            </a:r>
          </a:p>
        </p:txBody>
      </p:sp>
      <p:sp>
        <p:nvSpPr>
          <p:cNvPr id="20485" name="Rectangle 5"/>
          <p:cNvSpPr>
            <a:spLocks noGrp="1" noChangeArrowheads="1"/>
          </p:cNvSpPr>
          <p:nvPr>
            <p:ph type="sldNum" sz="quarter" idx="3"/>
          </p:nvPr>
        </p:nvSpPr>
        <p:spPr bwMode="auto">
          <a:xfrm>
            <a:off x="4022887" y="8918122"/>
            <a:ext cx="3078048" cy="468802"/>
          </a:xfrm>
          <a:prstGeom prst="rect">
            <a:avLst/>
          </a:prstGeom>
          <a:noFill/>
          <a:ln w="9525">
            <a:noFill/>
            <a:miter lim="800000"/>
            <a:headEnd/>
            <a:tailEnd/>
          </a:ln>
          <a:effectLst/>
        </p:spPr>
        <p:txBody>
          <a:bodyPr vert="horz" wrap="square" lIns="94806" tIns="47402" rIns="94806" bIns="47402" numCol="1" anchor="b" anchorCtr="0" compatLnSpc="1">
            <a:prstTxWarp prst="textNoShape">
              <a:avLst/>
            </a:prstTxWarp>
          </a:bodyPr>
          <a:lstStyle>
            <a:lvl1pPr algn="r" defTabSz="947032" eaLnBrk="0" hangingPunct="0">
              <a:spcBef>
                <a:spcPct val="0"/>
              </a:spcBef>
              <a:defRPr sz="1200"/>
            </a:lvl1pPr>
          </a:lstStyle>
          <a:p>
            <a:fld id="{74FA86A9-990F-4324-8925-9C3188A3B7DB}" type="slidenum">
              <a:rPr lang="en-US"/>
              <a:pPr/>
              <a:t>‹#›</a:t>
            </a:fld>
            <a:endParaRPr lang="en-US" dirty="0"/>
          </a:p>
        </p:txBody>
      </p:sp>
    </p:spTree>
    <p:extLst>
      <p:ext uri="{BB962C8B-B14F-4D97-AF65-F5344CB8AC3E}">
        <p14:creationId xmlns:p14="http://schemas.microsoft.com/office/powerpoint/2010/main" val="971494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3" name="Rectangle 19"/>
          <p:cNvSpPr>
            <a:spLocks noGrp="1" noRot="1" noChangeAspect="1" noChangeArrowheads="1" noTextEdit="1"/>
          </p:cNvSpPr>
          <p:nvPr>
            <p:ph type="sldImg" idx="2"/>
          </p:nvPr>
        </p:nvSpPr>
        <p:spPr bwMode="gray">
          <a:xfrm>
            <a:off x="793750" y="236538"/>
            <a:ext cx="5514975" cy="4135437"/>
          </a:xfrm>
          <a:prstGeom prst="rect">
            <a:avLst/>
          </a:prstGeom>
          <a:noFill/>
          <a:ln w="9525">
            <a:noFill/>
            <a:miter lim="800000"/>
            <a:headEnd/>
            <a:tailEnd/>
          </a:ln>
          <a:effectLst/>
        </p:spPr>
      </p:sp>
      <p:sp>
        <p:nvSpPr>
          <p:cNvPr id="6170" name="Line 26"/>
          <p:cNvSpPr>
            <a:spLocks noChangeShapeType="1"/>
          </p:cNvSpPr>
          <p:nvPr/>
        </p:nvSpPr>
        <p:spPr bwMode="gray">
          <a:xfrm>
            <a:off x="164924" y="8705451"/>
            <a:ext cx="6817327" cy="0"/>
          </a:xfrm>
          <a:prstGeom prst="line">
            <a:avLst/>
          </a:prstGeom>
          <a:noFill/>
          <a:ln w="12700">
            <a:solidFill>
              <a:schemeClr val="tx2"/>
            </a:solidFill>
            <a:round/>
            <a:headEnd type="none" w="sm" len="sm"/>
            <a:tailEnd type="none" w="sm" len="sm"/>
          </a:ln>
          <a:effectLst/>
        </p:spPr>
        <p:txBody>
          <a:bodyPr wrap="none" lIns="89132" tIns="44566" rIns="89132" bIns="44566" anchor="ctr"/>
          <a:lstStyle/>
          <a:p>
            <a:endParaRPr lang="en-US" dirty="0"/>
          </a:p>
        </p:txBody>
      </p:sp>
      <p:sp>
        <p:nvSpPr>
          <p:cNvPr id="6153" name="Rectangle 9"/>
          <p:cNvSpPr>
            <a:spLocks noGrp="1" noChangeArrowheads="1"/>
          </p:cNvSpPr>
          <p:nvPr>
            <p:ph type="body" sz="quarter" idx="3"/>
          </p:nvPr>
        </p:nvSpPr>
        <p:spPr bwMode="gray">
          <a:xfrm>
            <a:off x="212704" y="4694238"/>
            <a:ext cx="6714058" cy="3977062"/>
          </a:xfrm>
          <a:prstGeom prst="rect">
            <a:avLst/>
          </a:prstGeom>
          <a:noFill/>
          <a:ln w="9525">
            <a:noFill/>
            <a:miter lim="800000"/>
            <a:headEnd/>
            <a:tailEnd/>
          </a:ln>
          <a:effectLst/>
        </p:spPr>
        <p:txBody>
          <a:bodyPr vert="horz" wrap="square" lIns="97032" tIns="49337" rIns="97032" bIns="49337" numCol="1" anchor="t" anchorCtr="0" compatLnSpc="1">
            <a:prstTxWarp prst="textNoShape">
              <a:avLst/>
            </a:prstTxWarp>
          </a:bodyPr>
          <a:lstStyle/>
          <a:p>
            <a:pPr lvl="0"/>
            <a:r>
              <a:rPr lang="en-US" smtClean="0"/>
              <a:t>Click to edit Master text styles</a:t>
            </a:r>
          </a:p>
        </p:txBody>
      </p:sp>
      <p:sp>
        <p:nvSpPr>
          <p:cNvPr id="13" name="Slide Number Placeholder 12"/>
          <p:cNvSpPr>
            <a:spLocks noGrp="1"/>
          </p:cNvSpPr>
          <p:nvPr>
            <p:ph type="sldNum" sz="quarter" idx="5"/>
          </p:nvPr>
        </p:nvSpPr>
        <p:spPr>
          <a:xfrm>
            <a:off x="3135847" y="8904149"/>
            <a:ext cx="830781" cy="268553"/>
          </a:xfrm>
          <a:prstGeom prst="rect">
            <a:avLst/>
          </a:prstGeom>
        </p:spPr>
        <p:txBody>
          <a:bodyPr vert="horz" lIns="89132" tIns="44566" rIns="89132" bIns="44566" rtlCol="0" anchor="b"/>
          <a:lstStyle>
            <a:lvl1pPr algn="ctr">
              <a:defRPr sz="900"/>
            </a:lvl1pPr>
          </a:lstStyle>
          <a:p>
            <a:fld id="{DEF9DBD6-5DBD-4495-80E0-442C6EA24CB0}" type="slidenum">
              <a:rPr lang="en-US" smtClean="0"/>
              <a:pPr/>
              <a:t>‹#›</a:t>
            </a:fld>
            <a:endParaRPr lang="en-US" dirty="0"/>
          </a:p>
        </p:txBody>
      </p:sp>
    </p:spTree>
    <p:extLst>
      <p:ext uri="{BB962C8B-B14F-4D97-AF65-F5344CB8AC3E}">
        <p14:creationId xmlns:p14="http://schemas.microsoft.com/office/powerpoint/2010/main" val="259197142"/>
      </p:ext>
    </p:extLst>
  </p:cSld>
  <p:clrMap bg1="lt1" tx1="dk1" bg2="lt2" tx2="dk2" accent1="accent1" accent2="accent2" accent3="accent3" accent4="accent4" accent5="accent5" accent6="accent6" hlink="hlink" folHlink="folHlink"/>
  <p:notesStyle>
    <a:lvl1pPr algn="l" rtl="0" fontAlgn="base">
      <a:lnSpc>
        <a:spcPct val="85000"/>
      </a:lnSpc>
      <a:spcBef>
        <a:spcPct val="30000"/>
      </a:spcBef>
      <a:spcAft>
        <a:spcPct val="10000"/>
      </a:spcAft>
      <a:defRPr sz="1200" kern="1200">
        <a:solidFill>
          <a:schemeClr val="tx1"/>
        </a:solidFill>
        <a:latin typeface="Arial" charset="0"/>
        <a:ea typeface="Arial Unicode MS" pitchFamily="34" charset="-128"/>
        <a:cs typeface="Arial Unicode MS" pitchFamily="34" charset="-128"/>
      </a:defRPr>
    </a:lvl1pPr>
    <a:lvl2pPr marL="457200" algn="l" rtl="0" fontAlgn="base">
      <a:lnSpc>
        <a:spcPct val="90000"/>
      </a:lnSpc>
      <a:spcBef>
        <a:spcPct val="30000"/>
      </a:spcBef>
      <a:spcAft>
        <a:spcPct val="10000"/>
      </a:spcAft>
      <a:defRPr sz="1200" kern="1200">
        <a:solidFill>
          <a:schemeClr val="tx1"/>
        </a:solidFill>
        <a:latin typeface="Arial" charset="0"/>
        <a:ea typeface="Arial Unicode MS" pitchFamily="34" charset="-128"/>
        <a:cs typeface="Arial Unicode MS" pitchFamily="34" charset="-128"/>
      </a:defRPr>
    </a:lvl2pPr>
    <a:lvl3pPr marL="914400" algn="l" rtl="0" fontAlgn="base">
      <a:lnSpc>
        <a:spcPct val="90000"/>
      </a:lnSpc>
      <a:spcBef>
        <a:spcPct val="30000"/>
      </a:spcBef>
      <a:spcAft>
        <a:spcPct val="10000"/>
      </a:spcAft>
      <a:defRPr sz="1200" kern="1200">
        <a:solidFill>
          <a:schemeClr val="tx1"/>
        </a:solidFill>
        <a:latin typeface="Arial" charset="0"/>
        <a:ea typeface="Arial Unicode MS" pitchFamily="34" charset="-128"/>
        <a:cs typeface="Arial Unicode MS" pitchFamily="34" charset="-128"/>
      </a:defRPr>
    </a:lvl3pPr>
    <a:lvl4pPr marL="1371600" algn="l" rtl="0" fontAlgn="base">
      <a:lnSpc>
        <a:spcPct val="90000"/>
      </a:lnSpc>
      <a:spcBef>
        <a:spcPct val="30000"/>
      </a:spcBef>
      <a:spcAft>
        <a:spcPct val="10000"/>
      </a:spcAft>
      <a:defRPr sz="1200" kern="1200">
        <a:solidFill>
          <a:schemeClr val="tx1"/>
        </a:solidFill>
        <a:latin typeface="Arial" charset="0"/>
        <a:ea typeface="Arial Unicode MS" pitchFamily="34" charset="-128"/>
        <a:cs typeface="Arial Unicode MS" pitchFamily="34" charset="-128"/>
      </a:defRPr>
    </a:lvl4pPr>
    <a:lvl5pPr marL="1828800" algn="l" rtl="0" fontAlgn="base">
      <a:lnSpc>
        <a:spcPct val="90000"/>
      </a:lnSpc>
      <a:spcBef>
        <a:spcPct val="30000"/>
      </a:spcBef>
      <a:spcAft>
        <a:spcPct val="10000"/>
      </a:spcAft>
      <a:defRPr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578" name="Group 108"/>
          <p:cNvGrpSpPr>
            <a:grpSpLocks noChangeAspect="1"/>
          </p:cNvGrpSpPr>
          <p:nvPr/>
        </p:nvGrpSpPr>
        <p:grpSpPr bwMode="auto">
          <a:xfrm>
            <a:off x="6012381" y="9021838"/>
            <a:ext cx="881387" cy="198528"/>
            <a:chOff x="3020" y="3469"/>
            <a:chExt cx="1440" cy="326"/>
          </a:xfrm>
        </p:grpSpPr>
        <p:sp>
          <p:nvSpPr>
            <p:cNvPr id="24586" name="Freeform 109"/>
            <p:cNvSpPr>
              <a:spLocks noChangeAspect="1"/>
            </p:cNvSpPr>
            <p:nvPr/>
          </p:nvSpPr>
          <p:spPr bwMode="auto">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587" name="Freeform 110"/>
            <p:cNvSpPr>
              <a:spLocks noChangeAspect="1"/>
            </p:cNvSpPr>
            <p:nvPr/>
          </p:nvSpPr>
          <p:spPr bwMode="auto">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588" name="Freeform 111"/>
            <p:cNvSpPr>
              <a:spLocks noChangeAspect="1"/>
            </p:cNvSpPr>
            <p:nvPr/>
          </p:nvSpPr>
          <p:spPr bwMode="auto">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589" name="Freeform 112"/>
            <p:cNvSpPr>
              <a:spLocks noChangeAspect="1"/>
            </p:cNvSpPr>
            <p:nvPr/>
          </p:nvSpPr>
          <p:spPr bwMode="auto">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590" name="Freeform 113"/>
            <p:cNvSpPr>
              <a:spLocks noChangeAspect="1"/>
            </p:cNvSpPr>
            <p:nvPr/>
          </p:nvSpPr>
          <p:spPr bwMode="auto">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591" name="Freeform 114"/>
            <p:cNvSpPr>
              <a:spLocks noChangeAspect="1" noEditPoints="1"/>
            </p:cNvSpPr>
            <p:nvPr/>
          </p:nvSpPr>
          <p:spPr bwMode="auto">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592" name="Freeform 115"/>
            <p:cNvSpPr>
              <a:spLocks noChangeAspect="1" noEditPoints="1"/>
            </p:cNvSpPr>
            <p:nvPr/>
          </p:nvSpPr>
          <p:spPr bwMode="auto">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593" name="Freeform 116"/>
            <p:cNvSpPr>
              <a:spLocks noChangeAspect="1" noEditPoints="1"/>
            </p:cNvSpPr>
            <p:nvPr/>
          </p:nvSpPr>
          <p:spPr bwMode="auto">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rgbClr val="0065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Tree>
    <p:extLst>
      <p:ext uri="{BB962C8B-B14F-4D97-AF65-F5344CB8AC3E}">
        <p14:creationId xmlns:p14="http://schemas.microsoft.com/office/powerpoint/2010/main" val="264655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0" y="236538"/>
            <a:ext cx="5514975" cy="4135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9DBD6-5DBD-4495-80E0-442C6EA24CB0}" type="slidenum">
              <a:rPr lang="en-US" smtClean="0"/>
              <a:pPr/>
              <a:t>1</a:t>
            </a:fld>
            <a:endParaRPr lang="en-US" dirty="0"/>
          </a:p>
        </p:txBody>
      </p:sp>
    </p:spTree>
    <p:extLst>
      <p:ext uri="{BB962C8B-B14F-4D97-AF65-F5344CB8AC3E}">
        <p14:creationId xmlns:p14="http://schemas.microsoft.com/office/powerpoint/2010/main" val="412171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9DBD6-5DBD-4495-80E0-442C6EA24CB0}" type="slidenum">
              <a:rPr lang="en-US" smtClean="0"/>
              <a:pPr/>
              <a:t>2</a:t>
            </a:fld>
            <a:endParaRPr lang="en-US" dirty="0"/>
          </a:p>
        </p:txBody>
      </p:sp>
    </p:spTree>
    <p:extLst>
      <p:ext uri="{BB962C8B-B14F-4D97-AF65-F5344CB8AC3E}">
        <p14:creationId xmlns:p14="http://schemas.microsoft.com/office/powerpoint/2010/main" val="3862623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9DBD6-5DBD-4495-80E0-442C6EA24CB0}" type="slidenum">
              <a:rPr lang="en-US" smtClean="0"/>
              <a:pPr/>
              <a:t>3</a:t>
            </a:fld>
            <a:endParaRPr lang="en-US" dirty="0"/>
          </a:p>
        </p:txBody>
      </p:sp>
    </p:spTree>
    <p:extLst>
      <p:ext uri="{BB962C8B-B14F-4D97-AF65-F5344CB8AC3E}">
        <p14:creationId xmlns:p14="http://schemas.microsoft.com/office/powerpoint/2010/main" val="2641673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9DBD6-5DBD-4495-80E0-442C6EA24CB0}" type="slidenum">
              <a:rPr lang="en-US" smtClean="0"/>
              <a:pPr/>
              <a:t>4</a:t>
            </a:fld>
            <a:endParaRPr lang="en-US" dirty="0"/>
          </a:p>
        </p:txBody>
      </p:sp>
    </p:spTree>
    <p:extLst>
      <p:ext uri="{BB962C8B-B14F-4D97-AF65-F5344CB8AC3E}">
        <p14:creationId xmlns:p14="http://schemas.microsoft.com/office/powerpoint/2010/main" val="297571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9DBD6-5DBD-4495-80E0-442C6EA24CB0}" type="slidenum">
              <a:rPr lang="en-US" smtClean="0"/>
              <a:pPr/>
              <a:t>5</a:t>
            </a:fld>
            <a:endParaRPr lang="en-US" dirty="0"/>
          </a:p>
        </p:txBody>
      </p:sp>
    </p:spTree>
    <p:extLst>
      <p:ext uri="{BB962C8B-B14F-4D97-AF65-F5344CB8AC3E}">
        <p14:creationId xmlns:p14="http://schemas.microsoft.com/office/powerpoint/2010/main" val="339835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9DBD6-5DBD-4495-80E0-442C6EA24CB0}" type="slidenum">
              <a:rPr lang="en-US" smtClean="0"/>
              <a:pPr/>
              <a:t>6</a:t>
            </a:fld>
            <a:endParaRPr lang="en-US" dirty="0"/>
          </a:p>
        </p:txBody>
      </p:sp>
    </p:spTree>
    <p:extLst>
      <p:ext uri="{BB962C8B-B14F-4D97-AF65-F5344CB8AC3E}">
        <p14:creationId xmlns:p14="http://schemas.microsoft.com/office/powerpoint/2010/main" val="330482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9DBD6-5DBD-4495-80E0-442C6EA24CB0}" type="slidenum">
              <a:rPr lang="en-US" smtClean="0"/>
              <a:pPr/>
              <a:t>7</a:t>
            </a:fld>
            <a:endParaRPr lang="en-US" dirty="0"/>
          </a:p>
        </p:txBody>
      </p:sp>
    </p:spTree>
    <p:extLst>
      <p:ext uri="{BB962C8B-B14F-4D97-AF65-F5344CB8AC3E}">
        <p14:creationId xmlns:p14="http://schemas.microsoft.com/office/powerpoint/2010/main" val="79353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0" y="236538"/>
            <a:ext cx="5514975" cy="4135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9DBD6-5DBD-4495-80E0-442C6EA24CB0}" type="slidenum">
              <a:rPr lang="en-US" smtClean="0"/>
              <a:pPr/>
              <a:t>8</a:t>
            </a:fld>
            <a:endParaRPr lang="en-US" dirty="0"/>
          </a:p>
        </p:txBody>
      </p:sp>
    </p:spTree>
    <p:extLst>
      <p:ext uri="{BB962C8B-B14F-4D97-AF65-F5344CB8AC3E}">
        <p14:creationId xmlns:p14="http://schemas.microsoft.com/office/powerpoint/2010/main" val="3265178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jpeg"/><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jpeg"/><Relationship Id="rId4" Type="http://schemas.openxmlformats.org/officeDocument/2006/relationships/oleObject" Target="../embeddings/oleObject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7.png"/><Relationship Id="rId4" Type="http://schemas.openxmlformats.org/officeDocument/2006/relationships/tags" Target="../tags/tag11.xml"/><Relationship Id="rId9" Type="http://schemas.openxmlformats.org/officeDocument/2006/relationships/oleObject" Target="../embeddings/oleObject5.bin"/></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6.xml"/><Relationship Id="rId7" Type="http://schemas.openxmlformats.org/officeDocument/2006/relationships/oleObject" Target="../embeddings/oleObject6.bin"/><Relationship Id="rId2" Type="http://schemas.openxmlformats.org/officeDocument/2006/relationships/tags" Target="../tags/tag15.xml"/><Relationship Id="rId1" Type="http://schemas.openxmlformats.org/officeDocument/2006/relationships/vmlDrawing" Target="../drawings/vmlDrawing6.vml"/><Relationship Id="rId6" Type="http://schemas.openxmlformats.org/officeDocument/2006/relationships/slideMaster" Target="../slideMasters/slideMaster3.xml"/><Relationship Id="rId5" Type="http://schemas.openxmlformats.org/officeDocument/2006/relationships/tags" Target="../tags/tag18.xml"/><Relationship Id="rId4" Type="http://schemas.openxmlformats.org/officeDocument/2006/relationships/tags" Target="../tags/tag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8.vml"/><Relationship Id="rId5" Type="http://schemas.openxmlformats.org/officeDocument/2006/relationships/image" Target="../media/image4.jpeg"/><Relationship Id="rId4" Type="http://schemas.openxmlformats.org/officeDocument/2006/relationships/oleObject" Target="../embeddings/oleObject8.bin"/></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xml"/><Relationship Id="rId1" Type="http://schemas.openxmlformats.org/officeDocument/2006/relationships/vmlDrawing" Target="../drawings/vmlDrawing9.vml"/><Relationship Id="rId5" Type="http://schemas.openxmlformats.org/officeDocument/2006/relationships/image" Target="../media/image6.jpeg"/><Relationship Id="rId4" Type="http://schemas.openxmlformats.org/officeDocument/2006/relationships/oleObject" Target="../embeddings/oleObject9.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87" descr="new no transparency datamesh 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799" name="Rectangle 223"/>
          <p:cNvSpPr>
            <a:spLocks noGrp="1" noChangeArrowheads="1"/>
          </p:cNvSpPr>
          <p:nvPr>
            <p:ph type="subTitle" idx="1"/>
          </p:nvPr>
        </p:nvSpPr>
        <p:spPr>
          <a:xfrm>
            <a:off x="3521075" y="3468688"/>
            <a:ext cx="5113338" cy="220345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lstStyle>
            <a:lvl1pPr marL="0" indent="0" algn="r">
              <a:buFont typeface="Times" pitchFamily="18" charset="0"/>
              <a:buNone/>
              <a:defRPr sz="2600"/>
            </a:lvl1pPr>
          </a:lstStyle>
          <a:p>
            <a:pPr lvl="0"/>
            <a:r>
              <a:rPr lang="en-US" noProof="0" smtClean="0"/>
              <a:t>Click to edit Master subtitle style</a:t>
            </a:r>
          </a:p>
        </p:txBody>
      </p:sp>
      <p:sp>
        <p:nvSpPr>
          <p:cNvPr id="280698" name="Rectangle 122"/>
          <p:cNvSpPr>
            <a:spLocks noGrp="1" noChangeArrowheads="1"/>
          </p:cNvSpPr>
          <p:nvPr>
            <p:ph type="ctrTitle"/>
          </p:nvPr>
        </p:nvSpPr>
        <p:spPr bwMode="auto">
          <a:xfrm>
            <a:off x="381000" y="420690"/>
            <a:ext cx="8305800" cy="2352675"/>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800"/>
            </a:lvl1pPr>
          </a:lstStyle>
          <a:p>
            <a:pPr lvl="0"/>
            <a:r>
              <a:rPr lang="en-US" noProof="0" smtClean="0"/>
              <a:t>Click to edit Master title style</a:t>
            </a:r>
          </a:p>
        </p:txBody>
      </p:sp>
      <p:cxnSp>
        <p:nvCxnSpPr>
          <p:cNvPr id="15" name="Straight Connector 14"/>
          <p:cNvCxnSpPr/>
          <p:nvPr userDrawn="1"/>
        </p:nvCxnSpPr>
        <p:spPr bwMode="auto">
          <a:xfrm>
            <a:off x="482602" y="2395771"/>
            <a:ext cx="8239125" cy="1588"/>
          </a:xfrm>
          <a:prstGeom prst="line">
            <a:avLst/>
          </a:prstGeom>
          <a:noFill/>
          <a:ln w="12700">
            <a:solidFill>
              <a:schemeClr val="accent1"/>
            </a:solidFill>
            <a:round/>
            <a:headEnd type="none" w="lg" len="lg"/>
            <a:tailEnd type="none" w="lg" len="lg"/>
          </a:ln>
          <a:effectLst/>
        </p:spPr>
      </p:cxnSp>
    </p:spTree>
    <p:extLst>
      <p:ext uri="{BB962C8B-B14F-4D97-AF65-F5344CB8AC3E}">
        <p14:creationId xmlns:p14="http://schemas.microsoft.com/office/powerpoint/2010/main" val="3963846415"/>
      </p:ext>
    </p:extLst>
  </p:cSld>
  <p:clrMapOvr>
    <a:masterClrMapping/>
  </p:clrMapOvr>
  <p:transition>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146578"/>
      </p:ext>
    </p:extLst>
  </p:cSld>
  <p:clrMapOvr>
    <a:masterClrMapping/>
  </p:clrMapOvr>
  <p:transition>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5" y="190501"/>
            <a:ext cx="2090737" cy="5591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7814" y="190501"/>
            <a:ext cx="6121400" cy="5591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0337927"/>
      </p:ext>
    </p:extLst>
  </p:cSld>
  <p:clrMapOvr>
    <a:masterClrMapping/>
  </p:clrMapOvr>
  <p:transition>
    <p:sndAc>
      <p:stSnd>
        <p:snd r:embed="rId1" name="click.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190983611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41"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216"/>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6"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dirty="0" smtClean="0">
                <a:solidFill>
                  <a:srgbClr val="808080"/>
                </a:solidFill>
                <a:latin typeface="Arial"/>
                <a:ea typeface="Arial Unicode MS"/>
                <a:cs typeface="Arial Unicode MS"/>
              </a:rPr>
              <a:t>GARTNER CONSULTING</a:t>
            </a:r>
            <a:endParaRPr lang="en-US" sz="1000" b="1" kern="0" dirty="0">
              <a:solidFill>
                <a:srgbClr val="808080"/>
              </a:solidFill>
              <a:latin typeface="Arial"/>
              <a:ea typeface="Arial Unicode MS"/>
              <a:cs typeface="Arial Unicode MS"/>
            </a:endParaRP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dirty="0" smtClean="0">
                <a:solidFill>
                  <a:srgbClr val="969696"/>
                </a:solidFill>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dirty="0" smtClean="0">
                <a:solidFill>
                  <a:srgbClr val="969696"/>
                </a:solidFill>
              </a:rPr>
            </a:br>
            <a:r>
              <a:rPr lang="en-US" sz="800" dirty="0" smtClean="0">
                <a:solidFill>
                  <a:srgbClr val="969696"/>
                </a:solidFill>
              </a:rPr>
              <a:t>© 2013 Gartner, Inc. and/or its affiliates. All rights reserved.</a:t>
            </a:r>
          </a:p>
        </p:txBody>
      </p:sp>
      <p:grpSp>
        <p:nvGrpSpPr>
          <p:cNvPr id="21" name="Group 95"/>
          <p:cNvGrpSpPr>
            <a:grpSpLocks noChangeAspect="1"/>
          </p:cNvGrpSpPr>
          <p:nvPr/>
        </p:nvGrpSpPr>
        <p:grpSpPr bwMode="gray">
          <a:xfrm>
            <a:off x="7742118" y="6337305"/>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gr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 y="0"/>
            <a:ext cx="1581209" cy="6858000"/>
          </a:xfrm>
          <a:prstGeom prst="rect">
            <a:avLst/>
          </a:prstGeom>
        </p:spPr>
      </p:pic>
    </p:spTree>
    <p:extLst>
      <p:ext uri="{BB962C8B-B14F-4D97-AF65-F5344CB8AC3E}">
        <p14:creationId xmlns:p14="http://schemas.microsoft.com/office/powerpoint/2010/main" val="2489362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46"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20660798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17"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45"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45" y="2990748"/>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147"/>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spcBef>
                <a:spcPct val="0"/>
              </a:spcBef>
              <a:defRPr/>
            </a:pPr>
            <a:r>
              <a:rPr lang="en-US" sz="800" kern="0" dirty="0" smtClean="0">
                <a:solidFill>
                  <a:srgbClr val="808080"/>
                </a:solidFill>
                <a:latin typeface="Arial"/>
                <a:ea typeface="Arial Unicode MS" pitchFamily="26" charset="0"/>
                <a:cs typeface="Arial Unicode MS" pitchFamily="26" charset="0"/>
              </a:rPr>
              <a:t>ProjectNumber | </a:t>
            </a:r>
            <a:r>
              <a:rPr lang="en-US" sz="800" kern="0" dirty="0" smtClean="0">
                <a:solidFill>
                  <a:srgbClr val="808080"/>
                </a:solidFill>
                <a:latin typeface="Arial"/>
                <a:ea typeface="Arial Unicode MS"/>
                <a:cs typeface="Arial Unicode MS"/>
              </a:rPr>
              <a:t>© 2013 Gartner, Inc. and/or its affiliates. All rights reserved. </a:t>
            </a:r>
          </a:p>
        </p:txBody>
      </p:sp>
      <p:sp>
        <p:nvSpPr>
          <p:cNvPr id="14" name="Text Box 21"/>
          <p:cNvSpPr txBox="1">
            <a:spLocks noChangeArrowheads="1"/>
          </p:cNvSpPr>
          <p:nvPr/>
        </p:nvSpPr>
        <p:spPr bwMode="gray">
          <a:xfrm>
            <a:off x="4405828" y="6500147"/>
            <a:ext cx="320057" cy="123111"/>
          </a:xfrm>
          <a:prstGeom prst="rect">
            <a:avLst/>
          </a:prstGeom>
          <a:noFill/>
          <a:ln w="9525">
            <a:noFill/>
            <a:miter lim="800000"/>
            <a:headEnd/>
            <a:tailEnd/>
          </a:ln>
          <a:effectLst/>
        </p:spPr>
        <p:txBody>
          <a:bodyPr lIns="0" tIns="0" rIns="0" bIns="0" anchor="b">
            <a:spAutoFit/>
          </a:bodyPr>
          <a:lstStyle/>
          <a:p>
            <a:pPr algn="ctr">
              <a:spcBef>
                <a:spcPct val="0"/>
              </a:spcBef>
              <a:defRPr/>
            </a:pPr>
            <a:fld id="{0DCACFB8-26F6-42D6-BECD-8F4C7C90C586}" type="slidenum">
              <a:rPr lang="en-US" sz="800" smtClean="0">
                <a:solidFill>
                  <a:srgbClr val="808080"/>
                </a:solidFill>
                <a:latin typeface="Arial"/>
              </a:rPr>
              <a:pPr algn="ctr">
                <a:spcBef>
                  <a:spcPct val="0"/>
                </a:spcBef>
                <a:defRPr/>
              </a:pPr>
              <a:t>‹#›</a:t>
            </a:fld>
            <a:endParaRPr lang="en-US" altLang="en-US" sz="800" dirty="0">
              <a:solidFill>
                <a:srgbClr val="808080"/>
              </a:solidFill>
              <a:latin typeface="Arial"/>
            </a:endParaRPr>
          </a:p>
        </p:txBody>
      </p:sp>
      <p:grpSp>
        <p:nvGrpSpPr>
          <p:cNvPr id="11" name="Group 95"/>
          <p:cNvGrpSpPr>
            <a:grpSpLocks noChangeAspect="1"/>
          </p:cNvGrpSpPr>
          <p:nvPr/>
        </p:nvGrpSpPr>
        <p:grpSpPr bwMode="gray">
          <a:xfrm>
            <a:off x="7742118" y="6337305"/>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gr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38982366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40580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765"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7"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15895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bwMode="gray">
          <a:xfrm>
            <a:off x="348761" y="1412875"/>
            <a:ext cx="4157297" cy="4537075"/>
          </a:xfrm>
          <a:prstGeom prst="rect">
            <a:avLst/>
          </a:prstGeom>
        </p:spPr>
        <p:txBody>
          <a:bodyPr vert="horz" lIns="0" tIns="0" rIns="0" bIns="0" rtlCol="0">
            <a:noAutofit/>
          </a:bodyPr>
          <a:lstStyle>
            <a:lvl1pPr>
              <a:defRPr lang="en-GB" noProof="0" dirty="0" smtClean="0"/>
            </a:lvl1pPr>
          </a:lstStyle>
          <a:p>
            <a:pPr lvl="0"/>
            <a:r>
              <a:rPr lang="en-US" noProof="0" dirty="0" smtClean="0"/>
              <a:t>Click icon to add chart</a:t>
            </a:r>
          </a:p>
        </p:txBody>
      </p:sp>
      <p:sp>
        <p:nvSpPr>
          <p:cNvPr id="4" name="Text Placeholder 3"/>
          <p:cNvSpPr>
            <a:spLocks noGrp="1"/>
          </p:cNvSpPr>
          <p:nvPr>
            <p:ph type="body" sz="half" idx="2" hasCustomPrompt="1"/>
          </p:nvPr>
        </p:nvSpPr>
        <p:spPr bwMode="gray">
          <a:xfrm>
            <a:off x="4637946" y="1412875"/>
            <a:ext cx="4133625" cy="4537075"/>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GB" noProof="0" dirty="0"/>
            </a:lvl5pPr>
          </a:lstStyle>
          <a:p>
            <a:pPr lvl="0"/>
            <a:r>
              <a:rPr lang="en-US" noProof="0" smtClean="0"/>
              <a:t>Click to edit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itle 4"/>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7229405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33251358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92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oimthighres.png"/>
          <p:cNvPicPr>
            <a:picLocks noChangeAspect="1"/>
          </p:cNvPicPr>
          <p:nvPr userDrawn="1"/>
        </p:nvPicPr>
        <p:blipFill>
          <a:blip r:embed="rId3" cstate="print"/>
          <a:stretch>
            <a:fillRect/>
          </a:stretch>
        </p:blipFill>
        <p:spPr>
          <a:xfrm>
            <a:off x="8062879" y="6353214"/>
            <a:ext cx="1041467" cy="461370"/>
          </a:xfrm>
          <a:prstGeom prst="rect">
            <a:avLst/>
          </a:prstGeom>
        </p:spPr>
      </p:pic>
    </p:spTree>
    <p:extLst>
      <p:ext uri="{BB962C8B-B14F-4D97-AF65-F5344CB8AC3E}">
        <p14:creationId xmlns:p14="http://schemas.microsoft.com/office/powerpoint/2010/main" val="3595892334"/>
      </p:ext>
    </p:extLst>
  </p:cSld>
  <p:clrMapOvr>
    <a:masterClrMapping/>
  </p:clrMapOvr>
  <p:transition>
    <p:sndAc>
      <p:stSnd>
        <p:snd r:embed="rId1" name="click.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57" name="think-cell Slide" r:id="rId9" imgW="0" imgH="0" progId="">
                  <p:embed/>
                </p:oleObj>
              </mc:Choice>
              <mc:Fallback>
                <p:oleObj name="think-cell Slide" r:id="rId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41" name="Text Box 121"/>
          <p:cNvSpPr txBox="1">
            <a:spLocks noChangeArrowheads="1"/>
          </p:cNvSpPr>
          <p:nvPr>
            <p:custDataLst>
              <p:tags r:id="rId3"/>
            </p:custDataLst>
          </p:nvPr>
        </p:nvSpPr>
        <p:spPr bwMode="gray">
          <a:xfrm>
            <a:off x="378724" y="6233506"/>
            <a:ext cx="5143500" cy="460375"/>
          </a:xfrm>
          <a:prstGeom prst="rect">
            <a:avLst/>
          </a:prstGeom>
          <a:noFill/>
          <a:ln w="9525" algn="ctr">
            <a:noFill/>
            <a:miter lim="800000"/>
            <a:headEnd type="none" w="lg" len="lg"/>
            <a:tailEnd type="none" w="lg" len="lg"/>
          </a:ln>
          <a:effectLst/>
        </p:spPr>
        <p:txBody>
          <a:bodyPr>
            <a:spAutoFit/>
          </a:bodyPr>
          <a:lstStyle/>
          <a:p>
            <a:pPr eaLnBrk="0" hangingPunct="0">
              <a:spcBef>
                <a:spcPct val="0"/>
              </a:spcBef>
            </a:pPr>
            <a:r>
              <a:rPr lang="en-US" sz="600" dirty="0">
                <a:solidFill>
                  <a:srgbClr val="808080"/>
                </a:solidFill>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600" dirty="0">
                <a:solidFill>
                  <a:srgbClr val="808080"/>
                </a:solidFill>
              </a:rPr>
            </a:br>
            <a:r>
              <a:rPr lang="en-US" sz="600" dirty="0">
                <a:solidFill>
                  <a:srgbClr val="808080"/>
                </a:solidFill>
              </a:rPr>
              <a:t>© </a:t>
            </a:r>
            <a:r>
              <a:rPr lang="en-US" sz="600" dirty="0" smtClean="0">
                <a:solidFill>
                  <a:srgbClr val="808080"/>
                </a:solidFill>
              </a:rPr>
              <a:t>2013 </a:t>
            </a:r>
            <a:r>
              <a:rPr lang="en-US" sz="600" dirty="0">
                <a:solidFill>
                  <a:srgbClr val="808080"/>
                </a:solidFill>
              </a:rPr>
              <a:t>Gartner, Inc. and/or its affiliates. All rights reserved.</a:t>
            </a:r>
          </a:p>
        </p:txBody>
      </p:sp>
      <p:sp>
        <p:nvSpPr>
          <p:cNvPr id="5165" name="Rectangle 45"/>
          <p:cNvSpPr>
            <a:spLocks noGrp="1" noChangeArrowheads="1"/>
          </p:cNvSpPr>
          <p:nvPr>
            <p:ph type="subTitle" idx="1"/>
            <p:custDataLst>
              <p:tags r:id="rId4"/>
            </p:custDataLst>
          </p:nvPr>
        </p:nvSpPr>
        <p:spPr bwMode="auto">
          <a:xfrm>
            <a:off x="471490" y="2433642"/>
            <a:ext cx="5908675" cy="746125"/>
          </a:xfrm>
          <a:ln algn="ctr"/>
        </p:spPr>
        <p:txBody>
          <a:bodyPr lIns="0" rIns="0"/>
          <a:lstStyle>
            <a:lvl1pPr marL="0" indent="0">
              <a:spcBef>
                <a:spcPct val="0"/>
              </a:spcBef>
              <a:spcAft>
                <a:spcPct val="0"/>
              </a:spcAft>
              <a:buFont typeface="Arial" charset="0"/>
              <a:buNone/>
              <a:defRPr sz="1400">
                <a:solidFill>
                  <a:srgbClr val="808080"/>
                </a:solidFill>
              </a:defRPr>
            </a:lvl1pPr>
          </a:lstStyle>
          <a:p>
            <a:r>
              <a:rPr lang="en-US" smtClean="0"/>
              <a:t>Click to edit Master subtitle style</a:t>
            </a:r>
            <a:endParaRPr lang="en-US" dirty="0"/>
          </a:p>
        </p:txBody>
      </p:sp>
      <p:sp>
        <p:nvSpPr>
          <p:cNvPr id="5249" name="Rectangle 129"/>
          <p:cNvSpPr>
            <a:spLocks noGrp="1" noChangeArrowheads="1"/>
          </p:cNvSpPr>
          <p:nvPr>
            <p:ph type="ctrTitle" sz="quarter"/>
            <p:custDataLst>
              <p:tags r:id="rId5"/>
            </p:custDataLst>
          </p:nvPr>
        </p:nvSpPr>
        <p:spPr bwMode="auto">
          <a:xfrm>
            <a:off x="471490" y="931865"/>
            <a:ext cx="5908675" cy="1470025"/>
          </a:xfrm>
        </p:spPr>
        <p:txBody>
          <a:bodyPr/>
          <a:lstStyle>
            <a:lvl1pPr>
              <a:defRPr/>
            </a:lvl1pPr>
          </a:lstStyle>
          <a:p>
            <a:r>
              <a:rPr lang="en-US" smtClean="0"/>
              <a:t>Click to edit Master title style</a:t>
            </a:r>
            <a:endParaRPr lang="en-US" dirty="0"/>
          </a:p>
        </p:txBody>
      </p:sp>
      <p:sp>
        <p:nvSpPr>
          <p:cNvPr id="5255" name="Text Box 135"/>
          <p:cNvSpPr txBox="1">
            <a:spLocks noChangeArrowheads="1"/>
          </p:cNvSpPr>
          <p:nvPr userDrawn="1">
            <p:custDataLst>
              <p:tags r:id="rId6"/>
            </p:custDataLst>
          </p:nvPr>
        </p:nvSpPr>
        <p:spPr bwMode="auto">
          <a:xfrm>
            <a:off x="378725" y="6004903"/>
            <a:ext cx="1398140" cy="215444"/>
          </a:xfrm>
          <a:prstGeom prst="rect">
            <a:avLst/>
          </a:prstGeom>
          <a:noFill/>
          <a:ln w="12700" algn="ctr">
            <a:noFill/>
            <a:miter lim="800000"/>
            <a:headEnd type="none" w="lg" len="lg"/>
            <a:tailEnd type="none" w="lg" len="lg"/>
          </a:ln>
          <a:effectLst/>
        </p:spPr>
        <p:txBody>
          <a:bodyPr wrap="none">
            <a:spAutoFit/>
          </a:bodyPr>
          <a:lstStyle/>
          <a:p>
            <a:r>
              <a:rPr lang="en-US" sz="800" b="1" dirty="0">
                <a:solidFill>
                  <a:srgbClr val="808080"/>
                </a:solidFill>
              </a:rPr>
              <a:t>GARTNER CONSULTING</a:t>
            </a:r>
          </a:p>
        </p:txBody>
      </p:sp>
      <p:sp>
        <p:nvSpPr>
          <p:cNvPr id="5259" name="Text Box 139"/>
          <p:cNvSpPr txBox="1">
            <a:spLocks noChangeArrowheads="1"/>
          </p:cNvSpPr>
          <p:nvPr userDrawn="1">
            <p:custDataLst>
              <p:tags r:id="rId7"/>
            </p:custDataLst>
          </p:nvPr>
        </p:nvSpPr>
        <p:spPr bwMode="auto">
          <a:xfrm>
            <a:off x="378724" y="6122381"/>
            <a:ext cx="1191352" cy="200055"/>
          </a:xfrm>
          <a:prstGeom prst="rect">
            <a:avLst/>
          </a:prstGeom>
          <a:noFill/>
          <a:ln w="12700" algn="ctr">
            <a:noFill/>
            <a:miter lim="800000"/>
            <a:headEnd type="none" w="lg" len="lg"/>
            <a:tailEnd type="none" w="lg" len="lg"/>
          </a:ln>
          <a:effectLst/>
        </p:spPr>
        <p:txBody>
          <a:bodyPr wrap="none">
            <a:spAutoFit/>
          </a:bodyPr>
          <a:lstStyle/>
          <a:p>
            <a:pPr>
              <a:defRPr/>
            </a:pPr>
            <a:r>
              <a:rPr lang="en-US" sz="700" dirty="0" smtClean="0">
                <a:solidFill>
                  <a:srgbClr val="808080"/>
                </a:solidFill>
                <a:latin typeface="Arial" pitchFamily="26" charset="0"/>
                <a:ea typeface="Arial Unicode MS" pitchFamily="26" charset="0"/>
                <a:cs typeface="Arial Unicode MS" pitchFamily="26" charset="0"/>
              </a:rPr>
              <a:t>Engagement: </a:t>
            </a:r>
            <a:r>
              <a:rPr lang="en-US" sz="700" b="1" dirty="0" smtClean="0">
                <a:solidFill>
                  <a:srgbClr val="FFFFFF">
                    <a:lumMod val="50000"/>
                  </a:srgbClr>
                </a:solidFill>
                <a:latin typeface="Arial" pitchFamily="26" charset="0"/>
                <a:ea typeface="Arial Unicode MS" pitchFamily="26" charset="0"/>
                <a:cs typeface="Arial Unicode MS" pitchFamily="26" charset="0"/>
              </a:rPr>
              <a:t>330015022</a:t>
            </a:r>
            <a:endParaRPr lang="en-US" sz="700" dirty="0">
              <a:solidFill>
                <a:srgbClr val="808080"/>
              </a:solidFill>
              <a:latin typeface="Arial" pitchFamily="26" charset="0"/>
              <a:ea typeface="Arial Unicode MS" pitchFamily="26" charset="0"/>
              <a:cs typeface="Arial Unicode MS" pitchFamily="26" charset="0"/>
            </a:endParaRPr>
          </a:p>
        </p:txBody>
      </p:sp>
      <p:cxnSp>
        <p:nvCxnSpPr>
          <p:cNvPr id="11" name="Straight Connector 10"/>
          <p:cNvCxnSpPr/>
          <p:nvPr userDrawn="1"/>
        </p:nvCxnSpPr>
        <p:spPr bwMode="auto">
          <a:xfrm>
            <a:off x="482602" y="2395771"/>
            <a:ext cx="8239125" cy="1588"/>
          </a:xfrm>
          <a:prstGeom prst="line">
            <a:avLst/>
          </a:prstGeom>
          <a:noFill/>
          <a:ln w="12700">
            <a:solidFill>
              <a:schemeClr val="accent1"/>
            </a:solidFill>
            <a:round/>
            <a:headEnd type="none" w="lg" len="lg"/>
            <a:tailEnd type="none" w="lg" len="lg"/>
          </a:ln>
          <a:effectLst/>
        </p:spPr>
      </p:cxnSp>
      <p:pic>
        <p:nvPicPr>
          <p:cNvPr id="12" name="Picture 11" descr="Gartner_Lg_Blu.png"/>
          <p:cNvPicPr>
            <a:picLocks noChangeAspect="1"/>
          </p:cNvPicPr>
          <p:nvPr userDrawn="1"/>
        </p:nvPicPr>
        <p:blipFill>
          <a:blip r:embed="rId10" cstate="print"/>
          <a:srcRect t="28264" b="31285"/>
          <a:stretch>
            <a:fillRect/>
          </a:stretch>
        </p:blipFill>
        <p:spPr>
          <a:xfrm>
            <a:off x="7296912" y="6315079"/>
            <a:ext cx="1684020" cy="322263"/>
          </a:xfrm>
          <a:prstGeom prst="rect">
            <a:avLst/>
          </a:prstGeom>
        </p:spPr>
      </p:pic>
    </p:spTree>
    <p:extLst>
      <p:ext uri="{BB962C8B-B14F-4D97-AF65-F5344CB8AC3E}">
        <p14:creationId xmlns:p14="http://schemas.microsoft.com/office/powerpoint/2010/main" val="19898484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vider Option 1">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81" name="think-cell Slide" r:id="rId7" imgW="0" imgH="0" progId="">
                  <p:embed/>
                </p:oleObj>
              </mc:Choice>
              <mc:Fallback>
                <p:oleObj name="think-cell Slide" r:id="rId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65" name="Rectangle 45"/>
          <p:cNvSpPr>
            <a:spLocks noGrp="1" noChangeArrowheads="1"/>
          </p:cNvSpPr>
          <p:nvPr>
            <p:ph type="subTitle" idx="1"/>
            <p:custDataLst>
              <p:tags r:id="rId3"/>
            </p:custDataLst>
          </p:nvPr>
        </p:nvSpPr>
        <p:spPr bwMode="auto">
          <a:xfrm>
            <a:off x="471490" y="2433642"/>
            <a:ext cx="5908675" cy="746125"/>
          </a:xfrm>
          <a:ln algn="ctr"/>
        </p:spPr>
        <p:txBody>
          <a:bodyPr lIns="0" rIns="0"/>
          <a:lstStyle>
            <a:lvl1pPr marL="0" indent="0">
              <a:spcBef>
                <a:spcPct val="0"/>
              </a:spcBef>
              <a:spcAft>
                <a:spcPct val="0"/>
              </a:spcAft>
              <a:buFont typeface="Arial" charset="0"/>
              <a:buNone/>
              <a:defRPr sz="1400">
                <a:solidFill>
                  <a:srgbClr val="808080"/>
                </a:solidFill>
              </a:defRPr>
            </a:lvl1pPr>
          </a:lstStyle>
          <a:p>
            <a:r>
              <a:rPr lang="en-US" smtClean="0"/>
              <a:t>Click to edit Master subtitle style</a:t>
            </a:r>
            <a:endParaRPr lang="en-US" dirty="0"/>
          </a:p>
        </p:txBody>
      </p:sp>
      <p:sp>
        <p:nvSpPr>
          <p:cNvPr id="5249" name="Rectangle 129"/>
          <p:cNvSpPr>
            <a:spLocks noGrp="1" noChangeArrowheads="1"/>
          </p:cNvSpPr>
          <p:nvPr>
            <p:ph type="ctrTitle" sz="quarter" hasCustomPrompt="1"/>
            <p:custDataLst>
              <p:tags r:id="rId4"/>
            </p:custDataLst>
          </p:nvPr>
        </p:nvSpPr>
        <p:spPr bwMode="auto">
          <a:xfrm>
            <a:off x="471490" y="931865"/>
            <a:ext cx="5908675" cy="1470025"/>
          </a:xfrm>
        </p:spPr>
        <p:txBody>
          <a:bodyPr/>
          <a:lstStyle>
            <a:lvl1pPr>
              <a:defRPr/>
            </a:lvl1pPr>
          </a:lstStyle>
          <a:p>
            <a:r>
              <a:rPr lang="en-US" dirty="0" err="1" smtClean="0"/>
              <a:t>DividerTitle</a:t>
            </a:r>
            <a:endParaRPr lang="en-US" dirty="0"/>
          </a:p>
        </p:txBody>
      </p:sp>
      <p:cxnSp>
        <p:nvCxnSpPr>
          <p:cNvPr id="11" name="Straight Connector 10"/>
          <p:cNvCxnSpPr/>
          <p:nvPr userDrawn="1"/>
        </p:nvCxnSpPr>
        <p:spPr bwMode="auto">
          <a:xfrm>
            <a:off x="482602" y="2395771"/>
            <a:ext cx="8239125" cy="1588"/>
          </a:xfrm>
          <a:prstGeom prst="line">
            <a:avLst/>
          </a:prstGeom>
          <a:noFill/>
          <a:ln w="12700">
            <a:solidFill>
              <a:schemeClr val="accent1"/>
            </a:solidFill>
            <a:round/>
            <a:headEnd type="none" w="lg" len="lg"/>
            <a:tailEnd type="none" w="lg" len="lg"/>
          </a:ln>
          <a:effectLst/>
        </p:spPr>
      </p:cxnSp>
      <p:sp>
        <p:nvSpPr>
          <p:cNvPr id="12" name="Text Box 230"/>
          <p:cNvSpPr txBox="1">
            <a:spLocks noChangeArrowheads="1"/>
          </p:cNvSpPr>
          <p:nvPr userDrawn="1">
            <p:custDataLst>
              <p:tags r:id="rId5"/>
            </p:custDataLst>
          </p:nvPr>
        </p:nvSpPr>
        <p:spPr bwMode="gray">
          <a:xfrm>
            <a:off x="376238" y="6236379"/>
            <a:ext cx="3367088" cy="461665"/>
          </a:xfrm>
          <a:prstGeom prst="rect">
            <a:avLst/>
          </a:prstGeom>
          <a:noFill/>
          <a:ln w="9525">
            <a:noFill/>
            <a:miter lim="800000"/>
            <a:headEnd type="none" w="lg" len="lg"/>
            <a:tailEnd type="none" w="lg" len="lg"/>
          </a:ln>
          <a:effectLst/>
        </p:spPr>
        <p:txBody>
          <a:bodyPr>
            <a:spAutoFit/>
          </a:bodyPr>
          <a:lstStyle/>
          <a:p>
            <a:pPr eaLnBrk="0" hangingPunct="0">
              <a:spcBef>
                <a:spcPct val="0"/>
              </a:spcBef>
              <a:defRPr/>
            </a:pPr>
            <a:r>
              <a:rPr lang="en-US" sz="800" dirty="0" smtClean="0">
                <a:solidFill>
                  <a:srgbClr val="808080"/>
                </a:solidFill>
                <a:latin typeface="Arial" pitchFamily="26" charset="0"/>
                <a:ea typeface="Arial Unicode MS" pitchFamily="26" charset="0"/>
                <a:cs typeface="Arial Unicode MS" pitchFamily="26" charset="0"/>
              </a:rPr>
              <a:t>Engagement: </a:t>
            </a:r>
            <a:r>
              <a:rPr lang="en-US" sz="800" b="1" dirty="0" smtClean="0">
                <a:solidFill>
                  <a:srgbClr val="FFFFFF">
                    <a:lumMod val="50000"/>
                  </a:srgbClr>
                </a:solidFill>
                <a:latin typeface="Arial" pitchFamily="26" charset="0"/>
                <a:ea typeface="Arial Unicode MS" pitchFamily="26" charset="0"/>
                <a:cs typeface="Arial Unicode MS" pitchFamily="26" charset="0"/>
              </a:rPr>
              <a:t>330015022</a:t>
            </a:r>
            <a:endParaRPr lang="en-US" sz="800" dirty="0" smtClean="0">
              <a:solidFill>
                <a:srgbClr val="808080"/>
              </a:solidFill>
              <a:latin typeface="Arial" pitchFamily="26" charset="0"/>
              <a:ea typeface="Arial Unicode MS" pitchFamily="26" charset="0"/>
              <a:cs typeface="Arial Unicode MS" pitchFamily="26" charset="0"/>
            </a:endParaRPr>
          </a:p>
          <a:p>
            <a:pPr eaLnBrk="0" hangingPunct="0">
              <a:spcBef>
                <a:spcPct val="0"/>
              </a:spcBef>
            </a:pPr>
            <a:r>
              <a:rPr lang="en-US" sz="800" dirty="0" smtClean="0">
                <a:solidFill>
                  <a:srgbClr val="808080"/>
                </a:solidFill>
              </a:rPr>
              <a:t>© 2013 </a:t>
            </a:r>
            <a:r>
              <a:rPr lang="en-US" sz="800" dirty="0">
                <a:solidFill>
                  <a:srgbClr val="808080"/>
                </a:solidFill>
              </a:rPr>
              <a:t>Gartner, Inc. and/or its affiliates. All rights reserved. </a:t>
            </a:r>
          </a:p>
          <a:p>
            <a:pPr eaLnBrk="0" hangingPunct="0">
              <a:spcBef>
                <a:spcPct val="0"/>
              </a:spcBef>
            </a:pPr>
            <a:r>
              <a:rPr lang="en-US" sz="800" dirty="0">
                <a:solidFill>
                  <a:srgbClr val="808080"/>
                </a:solidFill>
              </a:rPr>
              <a:t>Gartner is a registered trademark of Gartner, Inc. or its affiliates.</a:t>
            </a:r>
          </a:p>
        </p:txBody>
      </p:sp>
      <p:sp>
        <p:nvSpPr>
          <p:cNvPr id="13" name="Text Box 21"/>
          <p:cNvSpPr txBox="1">
            <a:spLocks noChangeArrowheads="1"/>
          </p:cNvSpPr>
          <p:nvPr userDrawn="1"/>
        </p:nvSpPr>
        <p:spPr bwMode="auto">
          <a:xfrm>
            <a:off x="3714750" y="6245507"/>
            <a:ext cx="1746250" cy="390525"/>
          </a:xfrm>
          <a:prstGeom prst="rect">
            <a:avLst/>
          </a:prstGeom>
          <a:noFill/>
          <a:ln w="9525">
            <a:noFill/>
            <a:miter lim="800000"/>
            <a:headEnd/>
            <a:tailEnd/>
          </a:ln>
          <a:effectLst/>
        </p:spPr>
        <p:txBody>
          <a:bodyPr lIns="0" tIns="0" rIns="0" bIns="0" anchor="b"/>
          <a:lstStyle/>
          <a:p>
            <a:pPr algn="ctr">
              <a:spcBef>
                <a:spcPct val="0"/>
              </a:spcBef>
              <a:defRPr/>
            </a:pPr>
            <a:fld id="{0DCACFB8-26F6-42D6-BECD-8F4C7C90C586}" type="slidenum">
              <a:rPr lang="en-US" sz="800" smtClean="0">
                <a:solidFill>
                  <a:srgbClr val="808080"/>
                </a:solidFill>
              </a:rPr>
              <a:pPr algn="ctr">
                <a:spcBef>
                  <a:spcPct val="0"/>
                </a:spcBef>
                <a:defRPr/>
              </a:pPr>
              <a:t>‹#›</a:t>
            </a:fld>
            <a:endParaRPr lang="en-US" altLang="en-US" sz="800" dirty="0">
              <a:solidFill>
                <a:srgbClr val="808080"/>
              </a:solidFill>
            </a:endParaRPr>
          </a:p>
        </p:txBody>
      </p:sp>
      <p:pic>
        <p:nvPicPr>
          <p:cNvPr id="9" name="Picture 8" descr="Gartner_Lg_Blu.png"/>
          <p:cNvPicPr>
            <a:picLocks noChangeAspect="1"/>
          </p:cNvPicPr>
          <p:nvPr userDrawn="1"/>
        </p:nvPicPr>
        <p:blipFill>
          <a:blip r:embed="rId8" cstate="print"/>
          <a:srcRect t="28264" b="31285"/>
          <a:stretch>
            <a:fillRect/>
          </a:stretch>
        </p:blipFill>
        <p:spPr>
          <a:xfrm>
            <a:off x="7296912" y="6315079"/>
            <a:ext cx="1684020" cy="322263"/>
          </a:xfrm>
          <a:prstGeom prst="rect">
            <a:avLst/>
          </a:prstGeom>
        </p:spPr>
      </p:pic>
    </p:spTree>
    <p:extLst>
      <p:ext uri="{BB962C8B-B14F-4D97-AF65-F5344CB8AC3E}">
        <p14:creationId xmlns:p14="http://schemas.microsoft.com/office/powerpoint/2010/main" val="3512957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Divider Option 2">
    <p:spTree>
      <p:nvGrpSpPr>
        <p:cNvPr id="1" name=""/>
        <p:cNvGrpSpPr/>
        <p:nvPr/>
      </p:nvGrpSpPr>
      <p:grpSpPr>
        <a:xfrm>
          <a:off x="0" y="0"/>
          <a:ext cx="0" cy="0"/>
          <a:chOff x="0" y="0"/>
          <a:chExt cx="0" cy="0"/>
        </a:xfrm>
      </p:grpSpPr>
      <p:sp>
        <p:nvSpPr>
          <p:cNvPr id="2" name="Title 1"/>
          <p:cNvSpPr>
            <a:spLocks noGrp="1"/>
          </p:cNvSpPr>
          <p:nvPr>
            <p:ph type="title"/>
          </p:nvPr>
        </p:nvSpPr>
        <p:spPr>
          <a:xfrm>
            <a:off x="482600" y="4406904"/>
            <a:ext cx="8250238" cy="1362075"/>
          </a:xfrm>
          <a:noFill/>
          <a:ln w="9525" algn="ctr">
            <a:noFill/>
            <a:miter lim="800000"/>
            <a:headEnd/>
            <a:tailEnd/>
          </a:ln>
          <a:effectLst/>
        </p:spPr>
        <p:txBody>
          <a:bodyPr vert="horz" wrap="square" lIns="0" tIns="45720" rIns="0" bIns="45720" numCol="1" anchor="t" anchorCtr="0" compatLnSpc="1">
            <a:prstTxWarp prst="textNoShape">
              <a:avLst/>
            </a:prstTxWarp>
          </a:bodyPr>
          <a:lstStyle>
            <a:lvl1pPr marL="0" indent="0" algn="l" rtl="0" eaLnBrk="1" fontAlgn="base" hangingPunct="1">
              <a:spcBef>
                <a:spcPct val="0"/>
              </a:spcBef>
              <a:spcAft>
                <a:spcPct val="0"/>
              </a:spcAft>
              <a:buClr>
                <a:schemeClr val="accent1"/>
              </a:buClr>
              <a:buFont typeface="Arial" charset="0"/>
              <a:buNone/>
              <a:defRPr lang="en-US" sz="1400" dirty="0">
                <a:solidFill>
                  <a:srgbClr val="808080"/>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82600" y="2906713"/>
            <a:ext cx="8250238" cy="1500187"/>
          </a:xfrm>
          <a:noFill/>
          <a:ln w="9525">
            <a:noFill/>
            <a:miter lim="800000"/>
            <a:headEnd/>
            <a:tailEnd/>
          </a:ln>
          <a:effectLst/>
        </p:spPr>
        <p:txBody>
          <a:bodyPr vert="horz" wrap="square" lIns="0" tIns="45720" rIns="0" bIns="45720" numCol="1" anchor="b" anchorCtr="0" compatLnSpc="1">
            <a:prstTxWarp prst="textNoShape">
              <a:avLst/>
            </a:prstTxWarp>
          </a:bodyPr>
          <a:lstStyle>
            <a:lvl1pPr marL="0" indent="0" algn="l" rtl="0" eaLnBrk="1" fontAlgn="base" hangingPunct="1">
              <a:spcBef>
                <a:spcPct val="0"/>
              </a:spcBef>
              <a:spcAft>
                <a:spcPct val="0"/>
              </a:spcAft>
              <a:buNone/>
              <a:defRPr lang="en-US" dirty="0" smtClean="0">
                <a:solidFill>
                  <a:schemeClr val="accent1"/>
                </a:solidFill>
                <a:latin typeface="+mj-lt"/>
                <a:ea typeface="+mj-ea"/>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err="1" smtClean="0"/>
              <a:t>DividerTitle</a:t>
            </a:r>
            <a:endParaRPr lang="en-US" dirty="0" smtClean="0"/>
          </a:p>
        </p:txBody>
      </p:sp>
      <p:sp>
        <p:nvSpPr>
          <p:cNvPr id="7" name="Rectangle 6"/>
          <p:cNvSpPr/>
          <p:nvPr userDrawn="1"/>
        </p:nvSpPr>
        <p:spPr bwMode="white">
          <a:xfrm>
            <a:off x="212037" y="5989987"/>
            <a:ext cx="8509690" cy="251791"/>
          </a:xfrm>
          <a:prstGeom prst="rect">
            <a:avLst/>
          </a:prstGeom>
          <a:solidFill>
            <a:schemeClr val="bg1"/>
          </a:solidFill>
          <a:ln w="28575" algn="ctr">
            <a:noFill/>
            <a:round/>
            <a:headEnd/>
            <a:tailEnd/>
          </a:ln>
        </p:spPr>
        <p:txBody>
          <a:bodyPr wrap="none" lIns="45720" rIns="45720" rtlCol="0" anchor="ctr"/>
          <a:lstStyle/>
          <a:p>
            <a:pPr algn="ctr">
              <a:spcBef>
                <a:spcPct val="0"/>
              </a:spcBef>
            </a:pPr>
            <a:endParaRPr lang="en-US" sz="1200" dirty="0">
              <a:solidFill>
                <a:srgbClr val="000000"/>
              </a:solidFill>
            </a:endParaRPr>
          </a:p>
        </p:txBody>
      </p:sp>
      <p:sp>
        <p:nvSpPr>
          <p:cNvPr id="8" name="Rectangle 7"/>
          <p:cNvSpPr/>
          <p:nvPr userDrawn="1"/>
        </p:nvSpPr>
        <p:spPr bwMode="white">
          <a:xfrm>
            <a:off x="291544" y="854766"/>
            <a:ext cx="8509690" cy="251791"/>
          </a:xfrm>
          <a:prstGeom prst="rect">
            <a:avLst/>
          </a:prstGeom>
          <a:solidFill>
            <a:schemeClr val="bg1"/>
          </a:solidFill>
          <a:ln w="28575" algn="ctr">
            <a:noFill/>
            <a:round/>
            <a:headEnd/>
            <a:tailEnd/>
          </a:ln>
        </p:spPr>
        <p:txBody>
          <a:bodyPr wrap="none" lIns="45720" rIns="45720" rtlCol="0" anchor="ctr"/>
          <a:lstStyle/>
          <a:p>
            <a:pPr algn="ctr">
              <a:spcBef>
                <a:spcPct val="0"/>
              </a:spcBef>
            </a:pPr>
            <a:endParaRPr lang="en-US" sz="1200" dirty="0">
              <a:solidFill>
                <a:srgbClr val="000000"/>
              </a:solidFill>
            </a:endParaRPr>
          </a:p>
        </p:txBody>
      </p:sp>
      <p:cxnSp>
        <p:nvCxnSpPr>
          <p:cNvPr id="14" name="Straight Connector 13"/>
          <p:cNvCxnSpPr/>
          <p:nvPr userDrawn="1"/>
        </p:nvCxnSpPr>
        <p:spPr bwMode="auto">
          <a:xfrm>
            <a:off x="482602" y="4410075"/>
            <a:ext cx="8239125" cy="1588"/>
          </a:xfrm>
          <a:prstGeom prst="line">
            <a:avLst/>
          </a:prstGeom>
          <a:noFill/>
          <a:ln w="12700">
            <a:solidFill>
              <a:schemeClr val="accent1"/>
            </a:solidFill>
            <a:round/>
            <a:headEnd type="none" w="lg" len="lg"/>
            <a:tailEnd type="none" w="lg" len="lg"/>
          </a:ln>
          <a:effectLst/>
        </p:spPr>
      </p:cxnSp>
    </p:spTree>
    <p:extLst>
      <p:ext uri="{BB962C8B-B14F-4D97-AF65-F5344CB8AC3E}">
        <p14:creationId xmlns:p14="http://schemas.microsoft.com/office/powerpoint/2010/main" val="1602407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2601" y="357190"/>
            <a:ext cx="8203565" cy="6635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82602" y="1263650"/>
            <a:ext cx="8212138" cy="4649788"/>
          </a:xfrm>
          <a:noFill/>
          <a:ln w="9525">
            <a:noFill/>
            <a:miter lim="800000"/>
            <a:headEnd/>
            <a:tailEnd/>
          </a:ln>
          <a:effectLst/>
        </p:spPr>
        <p:txBody>
          <a:bodyPr vert="horz" wrap="square" lIns="45720" tIns="45720" rIns="45720" bIns="45720" numCol="1" anchor="t" anchorCtr="0" compatLnSpc="1">
            <a:prstTxWarp prst="textNoShape">
              <a:avLst/>
            </a:prstTxWarp>
          </a:bodyPr>
          <a:lstStyle>
            <a:lvl1pPr algn="l" rtl="0" eaLnBrk="1" fontAlgn="base" hangingPunct="1">
              <a:spcBef>
                <a:spcPct val="30000"/>
              </a:spcBef>
              <a:spcAft>
                <a:spcPct val="10000"/>
              </a:spcAft>
              <a:defRPr lang="en-US" sz="1600" dirty="0" smtClean="0">
                <a:solidFill>
                  <a:schemeClr val="tx1"/>
                </a:solidFill>
                <a:latin typeface="+mn-lt"/>
                <a:ea typeface="+mn-ea"/>
                <a:cs typeface="+mn-cs"/>
              </a:defRPr>
            </a:lvl1pPr>
            <a:lvl2pPr algn="l" rtl="0" eaLnBrk="1" fontAlgn="base" hangingPunct="1">
              <a:spcBef>
                <a:spcPts val="432"/>
              </a:spcBef>
              <a:spcAft>
                <a:spcPct val="10000"/>
              </a:spcAft>
              <a:defRPr lang="en-US" sz="1400" dirty="0" smtClean="0">
                <a:solidFill>
                  <a:schemeClr val="tx1"/>
                </a:solidFill>
                <a:latin typeface="+mn-lt"/>
                <a:ea typeface="+mn-ea"/>
                <a:cs typeface="+mn-cs"/>
              </a:defRPr>
            </a:lvl2pPr>
            <a:lvl3pPr algn="l" rtl="0" eaLnBrk="1" fontAlgn="base" hangingPunct="1">
              <a:spcBef>
                <a:spcPct val="30000"/>
              </a:spcBef>
              <a:spcAft>
                <a:spcPct val="10000"/>
              </a:spcAft>
              <a:defRPr lang="en-US" sz="1200" dirty="0" smtClean="0">
                <a:solidFill>
                  <a:schemeClr val="tx1"/>
                </a:solidFill>
                <a:latin typeface="+mn-lt"/>
                <a:ea typeface="+mn-ea"/>
                <a:cs typeface="+mn-cs"/>
              </a:defRPr>
            </a:lvl3pPr>
            <a:lvl4pPr marL="863600" indent="-173038" algn="l" rtl="0" eaLnBrk="1" fontAlgn="base" hangingPunct="1">
              <a:spcBef>
                <a:spcPct val="30000"/>
              </a:spcBef>
              <a:spcAft>
                <a:spcPct val="10000"/>
              </a:spcAft>
              <a:defRPr lang="en-US" sz="1200" dirty="0" smtClean="0">
                <a:solidFill>
                  <a:schemeClr val="tx1"/>
                </a:solidFill>
                <a:latin typeface="+mn-lt"/>
                <a:ea typeface="+mn-ea"/>
                <a:cs typeface="+mn-cs"/>
              </a:defRPr>
            </a:lvl4pPr>
            <a:lvl5pPr marL="1084263" indent="-173038" algn="l" rtl="0" eaLnBrk="1" fontAlgn="base" hangingPunct="1">
              <a:spcBef>
                <a:spcPct val="30000"/>
              </a:spcBef>
              <a:spcAft>
                <a:spcPct val="10000"/>
              </a:spcAft>
              <a:defRPr lang="en-US" sz="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2216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2601" y="357188"/>
            <a:ext cx="8203565" cy="66357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82600" y="1263650"/>
            <a:ext cx="4023360" cy="4725988"/>
          </a:xfrm>
          <a:noFill/>
          <a:ln w="9525">
            <a:noFill/>
            <a:miter lim="800000"/>
            <a:headEnd/>
            <a:tailEnd/>
          </a:ln>
          <a:effectLst/>
        </p:spPr>
        <p:txBody>
          <a:bodyPr vert="horz" wrap="square" lIns="45720" tIns="45720" rIns="45720" bIns="45720" numCol="1" anchor="t" anchorCtr="0" compatLnSpc="1">
            <a:prstTxWarp prst="textNoShape">
              <a:avLst/>
            </a:prstTxWarp>
          </a:bodyPr>
          <a:lstStyle>
            <a:lvl1pPr algn="l" rtl="0" eaLnBrk="1" fontAlgn="base" hangingPunct="1">
              <a:spcAft>
                <a:spcPct val="10000"/>
              </a:spcAft>
              <a:defRPr lang="en-US" sz="1600" dirty="0" smtClean="0">
                <a:solidFill>
                  <a:schemeClr val="tx1"/>
                </a:solidFill>
                <a:latin typeface="+mn-lt"/>
                <a:ea typeface="+mn-ea"/>
                <a:cs typeface="+mn-cs"/>
              </a:defRPr>
            </a:lvl1pPr>
            <a:lvl2pPr algn="l" rtl="0" eaLnBrk="1" fontAlgn="base" hangingPunct="1">
              <a:spcAft>
                <a:spcPct val="10000"/>
              </a:spcAft>
              <a:defRPr lang="en-US" sz="1400" dirty="0" smtClean="0">
                <a:solidFill>
                  <a:schemeClr val="tx1"/>
                </a:solidFill>
                <a:latin typeface="+mn-lt"/>
                <a:ea typeface="+mn-ea"/>
                <a:cs typeface="+mn-cs"/>
              </a:defRPr>
            </a:lvl2pPr>
            <a:lvl3pPr algn="l" rtl="0" eaLnBrk="1" fontAlgn="base" hangingPunct="1">
              <a:spcAft>
                <a:spcPct val="10000"/>
              </a:spcAft>
              <a:defRPr lang="en-US" sz="1200" dirty="0" smtClean="0">
                <a:solidFill>
                  <a:schemeClr val="tx1"/>
                </a:solidFill>
                <a:latin typeface="+mn-lt"/>
                <a:ea typeface="+mn-ea"/>
                <a:cs typeface="+mn-cs"/>
              </a:defRPr>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9950" y="1263650"/>
            <a:ext cx="4016376" cy="4725988"/>
          </a:xfrm>
          <a:noFill/>
          <a:ln w="9525">
            <a:noFill/>
            <a:miter lim="800000"/>
            <a:headEnd/>
            <a:tailEnd/>
          </a:ln>
          <a:effectLst/>
        </p:spPr>
        <p:txBody>
          <a:bodyPr vert="horz" wrap="square" lIns="45720" tIns="45720" rIns="45720" bIns="45720" numCol="1" anchor="t" anchorCtr="0" compatLnSpc="1">
            <a:prstTxWarp prst="textNoShape">
              <a:avLst/>
            </a:prstTxWarp>
          </a:bodyPr>
          <a:lstStyle>
            <a:lvl1pPr algn="l" rtl="0" eaLnBrk="1" fontAlgn="base" hangingPunct="1">
              <a:spcAft>
                <a:spcPct val="10000"/>
              </a:spcAft>
              <a:defRPr lang="en-US" sz="1600" dirty="0" smtClean="0">
                <a:solidFill>
                  <a:schemeClr val="tx1"/>
                </a:solidFill>
                <a:latin typeface="+mn-lt"/>
                <a:ea typeface="+mn-ea"/>
                <a:cs typeface="+mn-cs"/>
              </a:defRPr>
            </a:lvl1pPr>
            <a:lvl2pPr algn="l" rtl="0" eaLnBrk="1" fontAlgn="base" hangingPunct="1">
              <a:spcAft>
                <a:spcPct val="10000"/>
              </a:spcAft>
              <a:defRPr lang="en-US" sz="1400" dirty="0" smtClean="0">
                <a:solidFill>
                  <a:schemeClr val="tx1"/>
                </a:solidFill>
                <a:latin typeface="+mn-lt"/>
                <a:ea typeface="+mn-ea"/>
                <a:cs typeface="+mn-cs"/>
              </a:defRPr>
            </a:lvl2pPr>
            <a:lvl3pPr algn="l" rtl="0" eaLnBrk="1" fontAlgn="base" hangingPunct="1">
              <a:spcAft>
                <a:spcPct val="10000"/>
              </a:spcAft>
              <a:defRPr lang="en-US" sz="1200" dirty="0" smtClean="0">
                <a:solidFill>
                  <a:schemeClr val="tx1"/>
                </a:solidFill>
                <a:latin typeface="+mn-lt"/>
                <a:ea typeface="+mn-ea"/>
                <a:cs typeface="+mn-cs"/>
              </a:defRPr>
            </a:lvl3pPr>
            <a:lvl4pPr algn="l" rtl="0" eaLnBrk="1" fontAlgn="base" hangingPunct="1">
              <a:spcAft>
                <a:spcPct val="10000"/>
              </a:spcAft>
              <a:defRPr lang="en-US" sz="1200" dirty="0" smtClean="0">
                <a:solidFill>
                  <a:schemeClr val="tx1"/>
                </a:solidFill>
                <a:latin typeface="+mn-lt"/>
                <a:ea typeface="+mn-ea"/>
                <a:cs typeface="+mn-cs"/>
              </a:defRPr>
            </a:lvl4pPr>
            <a:lvl5pPr algn="l" rtl="0" eaLnBrk="1" fontAlgn="base" hangingPunct="1">
              <a:spcAft>
                <a:spcPct val="10000"/>
              </a:spcAft>
              <a:defRPr lang="en-US" sz="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6767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237" y="1177309"/>
            <a:ext cx="4032504" cy="359948"/>
          </a:xfrm>
          <a:ln w="12700">
            <a:solidFill>
              <a:schemeClr val="tx2"/>
            </a:solidFill>
          </a:ln>
        </p:spPr>
        <p:txBody>
          <a:bodyPr anchor="b"/>
          <a:lstStyle>
            <a:lvl1pPr marL="0" indent="0" algn="ctr">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65665" y="1177309"/>
            <a:ext cx="4033117" cy="359948"/>
          </a:xfrm>
          <a:ln w="12700">
            <a:solidFill>
              <a:schemeClr val="tx2"/>
            </a:solidFill>
          </a:ln>
        </p:spPr>
        <p:txBody>
          <a:bodyPr anchor="b"/>
          <a:lstStyle>
            <a:lvl1pPr marL="0" indent="0" algn="ctr">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itle 1"/>
          <p:cNvSpPr>
            <a:spLocks noGrp="1"/>
          </p:cNvSpPr>
          <p:nvPr>
            <p:ph type="title"/>
          </p:nvPr>
        </p:nvSpPr>
        <p:spPr>
          <a:xfrm>
            <a:off x="482601" y="357188"/>
            <a:ext cx="8203565" cy="663574"/>
          </a:xfrm>
        </p:spPr>
        <p:txBody>
          <a:bodyPr/>
          <a:lstStyle/>
          <a:p>
            <a:r>
              <a:rPr lang="en-US" smtClean="0"/>
              <a:t>Click to edit Master title style</a:t>
            </a:r>
            <a:endParaRPr lang="en-US" dirty="0"/>
          </a:p>
        </p:txBody>
      </p:sp>
      <p:sp>
        <p:nvSpPr>
          <p:cNvPr id="8" name="Content Placeholder 2"/>
          <p:cNvSpPr>
            <a:spLocks noGrp="1"/>
          </p:cNvSpPr>
          <p:nvPr>
            <p:ph sz="half" idx="10"/>
          </p:nvPr>
        </p:nvSpPr>
        <p:spPr>
          <a:xfrm>
            <a:off x="482600" y="1603512"/>
            <a:ext cx="4023360" cy="4386125"/>
          </a:xfrm>
          <a:noFill/>
          <a:ln w="9525">
            <a:noFill/>
            <a:miter lim="800000"/>
            <a:headEnd/>
            <a:tailEnd/>
          </a:ln>
          <a:effectLst/>
        </p:spPr>
        <p:txBody>
          <a:bodyPr vert="horz" wrap="square" lIns="45720" tIns="45720" rIns="45720" bIns="45720" numCol="1" anchor="t" anchorCtr="0" compatLnSpc="1">
            <a:prstTxWarp prst="textNoShape">
              <a:avLst/>
            </a:prstTxWarp>
          </a:bodyPr>
          <a:lstStyle>
            <a:lvl1pPr algn="l" rtl="0" eaLnBrk="1" fontAlgn="base" hangingPunct="1">
              <a:spcAft>
                <a:spcPct val="10000"/>
              </a:spcAft>
              <a:defRPr lang="en-US" sz="1600" dirty="0" smtClean="0">
                <a:solidFill>
                  <a:schemeClr val="tx1"/>
                </a:solidFill>
                <a:latin typeface="+mn-lt"/>
                <a:ea typeface="+mn-ea"/>
                <a:cs typeface="+mn-cs"/>
              </a:defRPr>
            </a:lvl1pPr>
            <a:lvl2pPr algn="l" rtl="0" eaLnBrk="1" fontAlgn="base" hangingPunct="1">
              <a:spcAft>
                <a:spcPct val="10000"/>
              </a:spcAft>
              <a:defRPr lang="en-US" sz="1400" dirty="0" smtClean="0">
                <a:solidFill>
                  <a:schemeClr val="tx1"/>
                </a:solidFill>
                <a:latin typeface="+mn-lt"/>
                <a:ea typeface="+mn-ea"/>
                <a:cs typeface="+mn-cs"/>
              </a:defRPr>
            </a:lvl2pPr>
            <a:lvl3pPr algn="l" rtl="0" eaLnBrk="1" fontAlgn="base" hangingPunct="1">
              <a:spcAft>
                <a:spcPct val="10000"/>
              </a:spcAft>
              <a:defRPr lang="en-US" sz="1200" dirty="0" smtClean="0">
                <a:solidFill>
                  <a:schemeClr val="tx1"/>
                </a:solidFill>
                <a:latin typeface="+mn-lt"/>
                <a:ea typeface="+mn-ea"/>
                <a:cs typeface="+mn-cs"/>
              </a:defRPr>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679950" y="1603512"/>
            <a:ext cx="4016376" cy="4386125"/>
          </a:xfrm>
          <a:noFill/>
          <a:ln w="9525">
            <a:noFill/>
            <a:miter lim="800000"/>
            <a:headEnd/>
            <a:tailEnd/>
          </a:ln>
          <a:effectLst/>
        </p:spPr>
        <p:txBody>
          <a:bodyPr vert="horz" wrap="square" lIns="45720" tIns="45720" rIns="45720" bIns="45720" numCol="1" anchor="t" anchorCtr="0" compatLnSpc="1">
            <a:prstTxWarp prst="textNoShape">
              <a:avLst/>
            </a:prstTxWarp>
          </a:bodyPr>
          <a:lstStyle>
            <a:lvl1pPr algn="l" rtl="0" eaLnBrk="1" fontAlgn="base" hangingPunct="1">
              <a:spcAft>
                <a:spcPct val="10000"/>
              </a:spcAft>
              <a:defRPr lang="en-US" sz="1600" dirty="0" smtClean="0">
                <a:solidFill>
                  <a:schemeClr val="tx1"/>
                </a:solidFill>
                <a:latin typeface="+mn-lt"/>
                <a:ea typeface="+mn-ea"/>
                <a:cs typeface="+mn-cs"/>
              </a:defRPr>
            </a:lvl1pPr>
            <a:lvl2pPr algn="l" rtl="0" eaLnBrk="1" fontAlgn="base" hangingPunct="1">
              <a:spcAft>
                <a:spcPct val="10000"/>
              </a:spcAft>
              <a:defRPr lang="en-US" sz="1400" dirty="0" smtClean="0">
                <a:solidFill>
                  <a:schemeClr val="tx1"/>
                </a:solidFill>
                <a:latin typeface="+mn-lt"/>
                <a:ea typeface="+mn-ea"/>
                <a:cs typeface="+mn-cs"/>
              </a:defRPr>
            </a:lvl2pPr>
            <a:lvl3pPr algn="l" rtl="0" eaLnBrk="1" fontAlgn="base" hangingPunct="1">
              <a:spcAft>
                <a:spcPct val="10000"/>
              </a:spcAft>
              <a:defRPr lang="en-US" sz="1200" dirty="0" smtClean="0">
                <a:solidFill>
                  <a:schemeClr val="tx1"/>
                </a:solidFill>
                <a:latin typeface="+mn-lt"/>
                <a:ea typeface="+mn-ea"/>
                <a:cs typeface="+mn-cs"/>
              </a:defRPr>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334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82601" y="357188"/>
            <a:ext cx="8203565" cy="66357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20212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7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11259263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468"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4" y="2462214"/>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4"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5"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a:spcBef>
                <a:spcPct val="31250"/>
              </a:spcBef>
              <a:buClr>
                <a:srgbClr val="00529B"/>
              </a:buClr>
              <a:buSzPct val="100000"/>
            </a:pPr>
            <a:r>
              <a:rPr lang="en-US" sz="1000" b="1" kern="0" dirty="0" smtClean="0">
                <a:solidFill>
                  <a:srgbClr val="808080"/>
                </a:solidFill>
                <a:latin typeface="Arial"/>
                <a:ea typeface="Arial Unicode MS"/>
                <a:cs typeface="Arial Unicode MS"/>
              </a:rPr>
              <a:t>GARTNER CONSULTING</a:t>
            </a:r>
            <a:endParaRPr lang="en-US" sz="1000" b="1" kern="0" dirty="0">
              <a:solidFill>
                <a:srgbClr val="808080"/>
              </a:solidFill>
              <a:latin typeface="Arial"/>
              <a:ea typeface="Arial Unicode MS"/>
              <a:cs typeface="Arial Unicode MS"/>
            </a:endParaRP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4" y="5996905"/>
            <a:ext cx="4602321" cy="648370"/>
          </a:xfrm>
          <a:prstGeom prst="rect">
            <a:avLst/>
          </a:prstGeom>
          <a:noFill/>
          <a:ln w="12700">
            <a:noFill/>
            <a:miter lim="800000"/>
            <a:headEnd type="none" w="sm" len="sm"/>
            <a:tailEnd type="none" w="sm" len="sm"/>
          </a:ln>
          <a:effectLst/>
        </p:spPr>
        <p:txBody>
          <a:bodyPr lIns="0" tIns="0" rIns="0" bIns="0"/>
          <a:lstStyle/>
          <a:p>
            <a:pPr>
              <a:spcBef>
                <a:spcPct val="31250"/>
              </a:spcBef>
              <a:buClr>
                <a:srgbClr val="00529B"/>
              </a:buClr>
              <a:buSzPct val="100000"/>
            </a:pPr>
            <a:r>
              <a:rPr lang="en-US" sz="800" dirty="0" smtClean="0">
                <a:solidFill>
                  <a:srgbClr val="969696"/>
                </a:solidFill>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dirty="0" smtClean="0">
                <a:solidFill>
                  <a:srgbClr val="969696"/>
                </a:solidFill>
              </a:rPr>
            </a:br>
            <a:r>
              <a:rPr lang="en-US" sz="800" dirty="0" smtClean="0">
                <a:solidFill>
                  <a:srgbClr val="969696"/>
                </a:solidFill>
              </a:rPr>
              <a:t>© 2013 Gartner, Inc. and/or its affiliates. All rights reserved.</a:t>
            </a:r>
          </a:p>
        </p:txBody>
      </p:sp>
      <p:grpSp>
        <p:nvGrpSpPr>
          <p:cNvPr id="21" name="Group 95"/>
          <p:cNvGrpSpPr>
            <a:grpSpLocks noChangeAspect="1"/>
          </p:cNvGrpSpPr>
          <p:nvPr/>
        </p:nvGrpSpPr>
        <p:grpSpPr bwMode="gray">
          <a:xfrm>
            <a:off x="7742118" y="6337303"/>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gr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 y="0"/>
            <a:ext cx="1581209" cy="6858000"/>
          </a:xfrm>
          <a:prstGeom prst="rect">
            <a:avLst/>
          </a:prstGeom>
        </p:spPr>
      </p:pic>
    </p:spTree>
    <p:extLst>
      <p:ext uri="{BB962C8B-B14F-4D97-AF65-F5344CB8AC3E}">
        <p14:creationId xmlns:p14="http://schemas.microsoft.com/office/powerpoint/2010/main" val="8620552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45"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761" y="1403508"/>
            <a:ext cx="1232389" cy="3619342"/>
          </a:xfrm>
          <a:prstGeom prst="rect">
            <a:avLst/>
          </a:prstGeom>
        </p:spPr>
      </p:pic>
    </p:spTree>
    <p:extLst>
      <p:ext uri="{BB962C8B-B14F-4D97-AF65-F5344CB8AC3E}">
        <p14:creationId xmlns:p14="http://schemas.microsoft.com/office/powerpoint/2010/main" val="21901752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9562765"/>
      </p:ext>
    </p:extLst>
  </p:cSld>
  <p:clrMapOvr>
    <a:masterClrMapping/>
  </p:clrMapOvr>
  <p:transition>
    <p:sndAc>
      <p:stSnd>
        <p:snd r:embed="rId1" name="click.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492"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8"/>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44"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44" y="2990746"/>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145"/>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spcBef>
                <a:spcPct val="0"/>
              </a:spcBef>
              <a:defRPr/>
            </a:pPr>
            <a:r>
              <a:rPr lang="en-US" sz="800" kern="0" dirty="0" smtClean="0">
                <a:solidFill>
                  <a:srgbClr val="808080"/>
                </a:solidFill>
                <a:latin typeface="Arial"/>
                <a:ea typeface="Arial Unicode MS" pitchFamily="26" charset="0"/>
                <a:cs typeface="Arial Unicode MS" pitchFamily="26" charset="0"/>
              </a:rPr>
              <a:t>ProjectNumber | </a:t>
            </a:r>
            <a:r>
              <a:rPr lang="en-US" sz="800" kern="0" dirty="0" smtClean="0">
                <a:solidFill>
                  <a:srgbClr val="808080"/>
                </a:solidFill>
                <a:latin typeface="Arial"/>
                <a:ea typeface="Arial Unicode MS"/>
                <a:cs typeface="Arial Unicode MS"/>
              </a:rPr>
              <a:t>© 2013 Gartner, Inc. and/or its affiliates. All rights reserved. </a:t>
            </a:r>
          </a:p>
        </p:txBody>
      </p:sp>
      <p:sp>
        <p:nvSpPr>
          <p:cNvPr id="14" name="Text Box 21"/>
          <p:cNvSpPr txBox="1">
            <a:spLocks noChangeArrowheads="1"/>
          </p:cNvSpPr>
          <p:nvPr/>
        </p:nvSpPr>
        <p:spPr bwMode="gray">
          <a:xfrm>
            <a:off x="4405828" y="6500145"/>
            <a:ext cx="320057" cy="123111"/>
          </a:xfrm>
          <a:prstGeom prst="rect">
            <a:avLst/>
          </a:prstGeom>
          <a:noFill/>
          <a:ln w="9525">
            <a:noFill/>
            <a:miter lim="800000"/>
            <a:headEnd/>
            <a:tailEnd/>
          </a:ln>
          <a:effectLst/>
        </p:spPr>
        <p:txBody>
          <a:bodyPr lIns="0" tIns="0" rIns="0" bIns="0" anchor="b">
            <a:spAutoFit/>
          </a:bodyPr>
          <a:lstStyle/>
          <a:p>
            <a:pPr algn="ctr">
              <a:spcBef>
                <a:spcPct val="0"/>
              </a:spcBef>
              <a:defRPr/>
            </a:pPr>
            <a:fld id="{0DCACFB8-26F6-42D6-BECD-8F4C7C90C586}" type="slidenum">
              <a:rPr lang="en-US" sz="800" smtClean="0">
                <a:solidFill>
                  <a:srgbClr val="808080"/>
                </a:solidFill>
                <a:latin typeface="Arial"/>
              </a:rPr>
              <a:pPr algn="ctr">
                <a:spcBef>
                  <a:spcPct val="0"/>
                </a:spcBef>
                <a:defRPr/>
              </a:pPr>
              <a:t>‹#›</a:t>
            </a:fld>
            <a:endParaRPr lang="en-US" altLang="en-US" sz="800" dirty="0">
              <a:solidFill>
                <a:srgbClr val="808080"/>
              </a:solidFill>
              <a:latin typeface="Arial"/>
            </a:endParaRPr>
          </a:p>
        </p:txBody>
      </p:sp>
      <p:grpSp>
        <p:nvGrpSpPr>
          <p:cNvPr id="11" name="Group 95"/>
          <p:cNvGrpSpPr>
            <a:grpSpLocks noChangeAspect="1"/>
          </p:cNvGrpSpPr>
          <p:nvPr/>
        </p:nvGrpSpPr>
        <p:grpSpPr bwMode="gray">
          <a:xfrm>
            <a:off x="7742118" y="6337303"/>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gr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1939" y="1412875"/>
            <a:ext cx="1249211" cy="3609975"/>
          </a:xfrm>
          <a:prstGeom prst="rect">
            <a:avLst/>
          </a:prstGeom>
        </p:spPr>
      </p:pic>
    </p:spTree>
    <p:extLst>
      <p:ext uri="{BB962C8B-B14F-4D97-AF65-F5344CB8AC3E}">
        <p14:creationId xmlns:p14="http://schemas.microsoft.com/office/powerpoint/2010/main" val="139747826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5"/>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790296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764"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6"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07468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bwMode="gray">
          <a:xfrm>
            <a:off x="348761" y="1412875"/>
            <a:ext cx="4157297" cy="4537075"/>
          </a:xfrm>
          <a:prstGeom prst="rect">
            <a:avLst/>
          </a:prstGeom>
        </p:spPr>
        <p:txBody>
          <a:bodyPr vert="horz" lIns="0" tIns="0" rIns="0" bIns="0" rtlCol="0">
            <a:noAutofit/>
          </a:bodyPr>
          <a:lstStyle>
            <a:lvl1pPr>
              <a:defRPr lang="en-GB" noProof="0" dirty="0" smtClean="0"/>
            </a:lvl1pPr>
          </a:lstStyle>
          <a:p>
            <a:pPr lvl="0"/>
            <a:r>
              <a:rPr lang="en-US" noProof="0" dirty="0" smtClean="0"/>
              <a:t>Click icon to add chart</a:t>
            </a:r>
          </a:p>
        </p:txBody>
      </p:sp>
      <p:sp>
        <p:nvSpPr>
          <p:cNvPr id="4" name="Text Placeholder 3"/>
          <p:cNvSpPr>
            <a:spLocks noGrp="1"/>
          </p:cNvSpPr>
          <p:nvPr>
            <p:ph type="body" sz="half" idx="2" hasCustomPrompt="1"/>
          </p:nvPr>
        </p:nvSpPr>
        <p:spPr bwMode="gray">
          <a:xfrm>
            <a:off x="4637945" y="1412875"/>
            <a:ext cx="4133625" cy="4537075"/>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GB" noProof="0" dirty="0"/>
            </a:lvl5pPr>
          </a:lstStyle>
          <a:p>
            <a:pPr lvl="0"/>
            <a:r>
              <a:rPr lang="en-US" noProof="0" smtClean="0"/>
              <a:t>Click to edit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itle 4"/>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252919938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154653582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202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5750" y="1362075"/>
            <a:ext cx="4102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0250" y="1362075"/>
            <a:ext cx="4102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4546259"/>
      </p:ext>
    </p:extLst>
  </p:cSld>
  <p:clrMapOvr>
    <a:masterClrMapping/>
  </p:clrMapOvr>
  <p:transition>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5681337"/>
      </p:ext>
    </p:extLst>
  </p:cSld>
  <p:clrMapOvr>
    <a:masterClrMapping/>
  </p:clrMapOvr>
  <p:transition>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oimthighres.png"/>
          <p:cNvPicPr>
            <a:picLocks noChangeAspect="1"/>
          </p:cNvPicPr>
          <p:nvPr userDrawn="1"/>
        </p:nvPicPr>
        <p:blipFill>
          <a:blip r:embed="rId3" cstate="print"/>
          <a:stretch>
            <a:fillRect/>
          </a:stretch>
        </p:blipFill>
        <p:spPr>
          <a:xfrm>
            <a:off x="8062879" y="6353214"/>
            <a:ext cx="1041467" cy="461370"/>
          </a:xfrm>
          <a:prstGeom prst="rect">
            <a:avLst/>
          </a:prstGeom>
        </p:spPr>
      </p:pic>
    </p:spTree>
    <p:extLst>
      <p:ext uri="{BB962C8B-B14F-4D97-AF65-F5344CB8AC3E}">
        <p14:creationId xmlns:p14="http://schemas.microsoft.com/office/powerpoint/2010/main" val="2541153213"/>
      </p:ext>
    </p:extLst>
  </p:cSld>
  <p:clrMapOvr>
    <a:masterClrMapping/>
  </p:clrMapOvr>
  <p:transition>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oimthighres.png"/>
          <p:cNvPicPr>
            <a:picLocks noChangeAspect="1"/>
          </p:cNvPicPr>
          <p:nvPr userDrawn="1"/>
        </p:nvPicPr>
        <p:blipFill>
          <a:blip r:embed="rId3" cstate="print"/>
          <a:stretch>
            <a:fillRect/>
          </a:stretch>
        </p:blipFill>
        <p:spPr>
          <a:xfrm>
            <a:off x="8062879" y="6353214"/>
            <a:ext cx="1041467" cy="461370"/>
          </a:xfrm>
          <a:prstGeom prst="rect">
            <a:avLst/>
          </a:prstGeom>
        </p:spPr>
      </p:pic>
    </p:spTree>
    <p:extLst>
      <p:ext uri="{BB962C8B-B14F-4D97-AF65-F5344CB8AC3E}">
        <p14:creationId xmlns:p14="http://schemas.microsoft.com/office/powerpoint/2010/main" val="1028806349"/>
      </p:ext>
    </p:extLst>
  </p:cSld>
  <p:clrMapOvr>
    <a:masterClrMapping/>
  </p:clrMapOvr>
  <p:transition>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1244542"/>
      </p:ext>
    </p:extLst>
  </p:cSld>
  <p:clrMapOvr>
    <a:masterClrMapping/>
  </p:clrMapOvr>
  <p:transition>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6622551"/>
      </p:ext>
    </p:extLst>
  </p:cSld>
  <p:clrMapOvr>
    <a:masterClrMapping/>
  </p:clrMapOvr>
  <p:transition>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2.xml"/><Relationship Id="rId5" Type="http://schemas.openxmlformats.org/officeDocument/2006/relationships/slideLayout" Target="../slideLayouts/slideLayout16.xml"/><Relationship Id="rId10" Type="http://schemas.openxmlformats.org/officeDocument/2006/relationships/vmlDrawing" Target="../drawings/vmlDrawing1.v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ags" Target="../tags/tag6.xml"/><Relationship Id="rId2" Type="http://schemas.openxmlformats.org/officeDocument/2006/relationships/slideLayout" Target="../slideLayouts/slideLayout21.xml"/><Relationship Id="rId16" Type="http://schemas.openxmlformats.org/officeDocument/2006/relationships/image" Target="../media/image7.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ags" Target="../tags/tag5.xml"/><Relationship Id="rId5" Type="http://schemas.openxmlformats.org/officeDocument/2006/relationships/slideLayout" Target="../slideLayouts/slideLayout24.xml"/><Relationship Id="rId15" Type="http://schemas.openxmlformats.org/officeDocument/2006/relationships/oleObject" Target="../embeddings/oleObject4.bin"/><Relationship Id="rId10" Type="http://schemas.openxmlformats.org/officeDocument/2006/relationships/vmlDrawing" Target="../drawings/vmlDrawing4.vml"/><Relationship Id="rId4" Type="http://schemas.openxmlformats.org/officeDocument/2006/relationships/slideLayout" Target="../slideLayouts/slideLayout23.xml"/><Relationship Id="rId9" Type="http://schemas.openxmlformats.org/officeDocument/2006/relationships/theme" Target="../theme/theme3.xml"/><Relationship Id="rId14" Type="http://schemas.openxmlformats.org/officeDocument/2006/relationships/tags" Target="../tags/tag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oleObject" Target="../embeddings/oleObject7.bin"/><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ags" Target="../tags/tag19.xml"/><Relationship Id="rId5" Type="http://schemas.openxmlformats.org/officeDocument/2006/relationships/slideLayout" Target="../slideLayouts/slideLayout32.xml"/><Relationship Id="rId10" Type="http://schemas.openxmlformats.org/officeDocument/2006/relationships/vmlDrawing" Target="../drawings/vmlDrawing7.vml"/><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4" descr="new no transparency datamesh for slide view 200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ltGray">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52"/>
          <p:cNvSpPr>
            <a:spLocks noGrp="1" noChangeArrowheads="1"/>
          </p:cNvSpPr>
          <p:nvPr>
            <p:ph type="body" idx="1"/>
          </p:nvPr>
        </p:nvSpPr>
        <p:spPr bwMode="gray">
          <a:xfrm>
            <a:off x="285752" y="1362075"/>
            <a:ext cx="8356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53"/>
          <p:cNvSpPr>
            <a:spLocks noGrp="1" noChangeArrowheads="1"/>
          </p:cNvSpPr>
          <p:nvPr>
            <p:ph type="title"/>
          </p:nvPr>
        </p:nvSpPr>
        <p:spPr bwMode="invGray">
          <a:xfrm>
            <a:off x="277813" y="190503"/>
            <a:ext cx="8305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12729036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sndAc>
      <p:stSnd>
        <p:snd r:embed="rId13" name="click.wav"/>
      </p:stSnd>
    </p:sndAc>
  </p:transition>
  <p:hf hdr="0" ft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chemeClr val="bg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chemeClr val="bg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chemeClr val="bg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sz="3200" b="1">
          <a:solidFill>
            <a:schemeClr val="bg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chemeClr val="bg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chemeClr val="bg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chemeClr val="bg1"/>
          </a:solidFill>
          <a:latin typeface="Arial" charset="0"/>
          <a:ea typeface="Arial Unicode MS" pitchFamily="34" charset="-128"/>
          <a:cs typeface="Arial Unicode MS" pitchFamily="34" charset="-128"/>
        </a:defRPr>
      </a:lvl9pPr>
    </p:titleStyle>
    <p:bodyStyle>
      <a:lvl1pPr marL="347663" indent="-347663" algn="l" rtl="0" eaLnBrk="1" fontAlgn="base" hangingPunct="1">
        <a:lnSpc>
          <a:spcPct val="90000"/>
        </a:lnSpc>
        <a:spcBef>
          <a:spcPct val="30000"/>
        </a:spcBef>
        <a:spcAft>
          <a:spcPct val="10000"/>
        </a:spcAft>
        <a:buClr>
          <a:srgbClr val="00529B"/>
        </a:buClr>
        <a:buFont typeface="Times" panose="02020603050405020304" pitchFamily="18" charset="0"/>
        <a:buChar char="•"/>
        <a:defRPr sz="2800">
          <a:solidFill>
            <a:schemeClr val="tx1"/>
          </a:solidFill>
          <a:latin typeface="+mn-lt"/>
          <a:ea typeface="+mn-ea"/>
          <a:cs typeface="+mn-cs"/>
        </a:defRPr>
      </a:lvl1pPr>
      <a:lvl2pPr marL="635000" indent="-173038" algn="l" rtl="0" eaLnBrk="1" fontAlgn="base" hangingPunct="1">
        <a:lnSpc>
          <a:spcPct val="90000"/>
        </a:lnSpc>
        <a:spcBef>
          <a:spcPct val="30000"/>
        </a:spcBef>
        <a:spcAft>
          <a:spcPct val="10000"/>
        </a:spcAft>
        <a:buClr>
          <a:schemeClr val="tx1"/>
        </a:buClr>
        <a:buFont typeface="Arial" panose="020B0604020202020204" pitchFamily="34" charset="0"/>
        <a:buChar char="-"/>
        <a:defRPr sz="2400">
          <a:solidFill>
            <a:schemeClr val="tx1"/>
          </a:solidFill>
          <a:latin typeface="+mn-lt"/>
          <a:ea typeface="+mn-ea"/>
          <a:cs typeface="+mn-cs"/>
        </a:defRPr>
      </a:lvl2pPr>
      <a:lvl3pPr marL="922338" indent="-173038" algn="l" rtl="0" eaLnBrk="1" fontAlgn="base" hangingPunct="1">
        <a:lnSpc>
          <a:spcPct val="90000"/>
        </a:lnSpc>
        <a:spcBef>
          <a:spcPct val="30000"/>
        </a:spcBef>
        <a:spcAft>
          <a:spcPct val="10000"/>
        </a:spcAft>
        <a:buClr>
          <a:schemeClr val="tx1"/>
        </a:buClr>
        <a:buFont typeface="Times" panose="02020603050405020304" pitchFamily="18" charset="0"/>
        <a:buChar char="•"/>
        <a:defRPr sz="2000">
          <a:solidFill>
            <a:schemeClr val="tx1"/>
          </a:solidFill>
          <a:latin typeface="+mn-lt"/>
          <a:ea typeface="+mn-ea"/>
          <a:cs typeface="+mn-cs"/>
        </a:defRPr>
      </a:lvl3pPr>
      <a:lvl4pPr marL="1209675" indent="-173038" algn="l" rtl="0" eaLnBrk="1" fontAlgn="base" hangingPunct="1">
        <a:lnSpc>
          <a:spcPct val="90000"/>
        </a:lnSpc>
        <a:spcBef>
          <a:spcPct val="30000"/>
        </a:spcBef>
        <a:spcAft>
          <a:spcPct val="10000"/>
        </a:spcAft>
        <a:buClr>
          <a:schemeClr val="tx1"/>
        </a:buClr>
        <a:buFont typeface="Arial" panose="020B0604020202020204" pitchFamily="34" charset="0"/>
        <a:buChar char="-"/>
        <a:defRPr sz="2000">
          <a:solidFill>
            <a:schemeClr val="tx1"/>
          </a:solidFill>
          <a:latin typeface="+mn-lt"/>
          <a:ea typeface="+mn-ea"/>
          <a:cs typeface="+mn-cs"/>
        </a:defRPr>
      </a:lvl4pPr>
      <a:lvl5pPr marL="1497013" indent="-173038" algn="l" rtl="0" eaLnBrk="1" fontAlgn="base" hangingPunct="1">
        <a:lnSpc>
          <a:spcPct val="90000"/>
        </a:lnSpc>
        <a:spcBef>
          <a:spcPct val="30000"/>
        </a:spcBef>
        <a:spcAft>
          <a:spcPct val="10000"/>
        </a:spcAft>
        <a:buClr>
          <a:schemeClr val="tx1"/>
        </a:buClr>
        <a:buFont typeface="Times" panose="02020603050405020304" pitchFamily="18" charset="0"/>
        <a:buChar char="•"/>
        <a:defRPr sz="2000">
          <a:solidFill>
            <a:schemeClr val="tx1"/>
          </a:solidFill>
          <a:latin typeface="+mn-lt"/>
          <a:ea typeface="+mn-ea"/>
          <a:cs typeface="+mn-cs"/>
        </a:defRPr>
      </a:lvl5pPr>
      <a:lvl6pPr marL="19542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1"/>
            </p:custDataLst>
            <p:extLst>
              <p:ext uri="{D42A27DB-BD31-4B8C-83A1-F6EECF244321}">
                <p14:modId xmlns:p14="http://schemas.microsoft.com/office/powerpoint/2010/main" val="356725966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65" name="think-cell Slide" r:id="rId12" imgW="0" imgH="0" progId="TCLayout.ActiveDocument.1">
                  <p:embed/>
                </p:oleObj>
              </mc:Choice>
              <mc:Fallback>
                <p:oleObj name="think-cell Slide" r:id="rId12"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147"/>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spcBef>
                <a:spcPct val="0"/>
              </a:spcBef>
              <a:defRPr/>
            </a:pPr>
            <a:r>
              <a:rPr lang="en-US" sz="800" kern="0" dirty="0" smtClean="0">
                <a:solidFill>
                  <a:srgbClr val="808080"/>
                </a:solidFill>
                <a:latin typeface="Arial"/>
                <a:ea typeface="Arial Unicode MS" pitchFamily="26" charset="0"/>
                <a:cs typeface="Arial Unicode MS" pitchFamily="26" charset="0"/>
              </a:rPr>
              <a:t>ProjectNumber | </a:t>
            </a:r>
            <a:r>
              <a:rPr lang="en-US" sz="800" kern="0" dirty="0" smtClean="0">
                <a:solidFill>
                  <a:srgbClr val="808080"/>
                </a:solidFill>
                <a:latin typeface="Arial"/>
                <a:ea typeface="Arial Unicode MS"/>
                <a:cs typeface="Arial Unicode MS"/>
              </a:rPr>
              <a:t>© 2013 Gartner, Inc. and/or its affiliates. All rights reserved. </a:t>
            </a:r>
          </a:p>
        </p:txBody>
      </p:sp>
      <p:sp>
        <p:nvSpPr>
          <p:cNvPr id="9" name="Text Box 21"/>
          <p:cNvSpPr txBox="1">
            <a:spLocks noChangeArrowheads="1"/>
          </p:cNvSpPr>
          <p:nvPr/>
        </p:nvSpPr>
        <p:spPr bwMode="gray">
          <a:xfrm>
            <a:off x="4405828" y="6500147"/>
            <a:ext cx="320057" cy="123111"/>
          </a:xfrm>
          <a:prstGeom prst="rect">
            <a:avLst/>
          </a:prstGeom>
          <a:noFill/>
          <a:ln w="9525">
            <a:noFill/>
            <a:miter lim="800000"/>
            <a:headEnd/>
            <a:tailEnd/>
          </a:ln>
          <a:effectLst/>
        </p:spPr>
        <p:txBody>
          <a:bodyPr lIns="0" tIns="0" rIns="0" bIns="0" anchor="b">
            <a:spAutoFit/>
          </a:bodyPr>
          <a:lstStyle/>
          <a:p>
            <a:pPr algn="ctr">
              <a:spcBef>
                <a:spcPct val="0"/>
              </a:spcBef>
              <a:defRPr/>
            </a:pPr>
            <a:fld id="{0DCACFB8-26F6-42D6-BECD-8F4C7C90C586}" type="slidenum">
              <a:rPr lang="en-US" sz="800" smtClean="0">
                <a:solidFill>
                  <a:srgbClr val="808080"/>
                </a:solidFill>
                <a:latin typeface="Arial"/>
              </a:rPr>
              <a:pPr algn="ctr">
                <a:spcBef>
                  <a:spcPct val="0"/>
                </a:spcBef>
                <a:defRPr/>
              </a:pPr>
              <a:t>‹#›</a:t>
            </a:fld>
            <a:endParaRPr lang="en-US" altLang="en-US" sz="800" dirty="0">
              <a:solidFill>
                <a:srgbClr val="808080"/>
              </a:solidFill>
              <a:latin typeface="Arial"/>
            </a:endParaRPr>
          </a:p>
        </p:txBody>
      </p:sp>
      <p:cxnSp>
        <p:nvCxnSpPr>
          <p:cNvPr id="25" name="Straight Connector 24"/>
          <p:cNvCxnSpPr/>
          <p:nvPr/>
        </p:nvCxnSpPr>
        <p:spPr bwMode="gray">
          <a:xfrm>
            <a:off x="348765" y="1033272"/>
            <a:ext cx="8440615" cy="1588"/>
          </a:xfrm>
          <a:prstGeom prst="line">
            <a:avLst/>
          </a:prstGeom>
          <a:noFill/>
          <a:ln w="12700">
            <a:solidFill>
              <a:schemeClr val="accent1"/>
            </a:solidFill>
            <a:round/>
            <a:headEnd type="none" w="lg" len="lg"/>
            <a:tailEnd type="none" w="lg" len="lg"/>
          </a:ln>
          <a:effectLst/>
        </p:spPr>
      </p:cxnSp>
      <p:grpSp>
        <p:nvGrpSpPr>
          <p:cNvPr id="10" name="Group 95"/>
          <p:cNvGrpSpPr>
            <a:grpSpLocks noChangeAspect="1"/>
          </p:cNvGrpSpPr>
          <p:nvPr/>
        </p:nvGrpSpPr>
        <p:grpSpPr bwMode="gray">
          <a:xfrm>
            <a:off x="7742118" y="6337305"/>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grpSp>
      <p:sp>
        <p:nvSpPr>
          <p:cNvPr id="3" name="Text Placeholder 2"/>
          <p:cNvSpPr>
            <a:spLocks noGrp="1"/>
          </p:cNvSpPr>
          <p:nvPr>
            <p:ph type="body" idx="1"/>
          </p:nvPr>
        </p:nvSpPr>
        <p:spPr>
          <a:xfrm>
            <a:off x="348764"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74876938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333" name="think-cell Slide" r:id="rId15" imgW="0" imgH="0" progId="">
                  <p:embed/>
                </p:oleObj>
              </mc:Choice>
              <mc:Fallback>
                <p:oleObj name="think-cell Slide" r:id="rId1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6" name="Rectangle 12"/>
          <p:cNvSpPr>
            <a:spLocks noGrp="1" noChangeArrowheads="1"/>
          </p:cNvSpPr>
          <p:nvPr>
            <p:ph type="body" idx="1"/>
            <p:custDataLst>
              <p:tags r:id="rId12"/>
            </p:custDataLst>
          </p:nvPr>
        </p:nvSpPr>
        <p:spPr bwMode="gray">
          <a:xfrm>
            <a:off x="482601" y="1263650"/>
            <a:ext cx="8221663" cy="4649788"/>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5" name="Rectangle 11"/>
          <p:cNvSpPr>
            <a:spLocks noGrp="1" noChangeArrowheads="1"/>
          </p:cNvSpPr>
          <p:nvPr>
            <p:ph type="title"/>
            <p:custDataLst>
              <p:tags r:id="rId13"/>
            </p:custDataLst>
          </p:nvPr>
        </p:nvSpPr>
        <p:spPr bwMode="gray">
          <a:xfrm>
            <a:off x="482600" y="357190"/>
            <a:ext cx="8221662" cy="663575"/>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p>
            <a:pPr lvl="0"/>
            <a:r>
              <a:rPr lang="en-US" smtClean="0"/>
              <a:t>Click to edit Master title style</a:t>
            </a:r>
            <a:endParaRPr lang="en-US" dirty="0" smtClean="0"/>
          </a:p>
        </p:txBody>
      </p:sp>
      <p:sp>
        <p:nvSpPr>
          <p:cNvPr id="1254" name="Text Box 230"/>
          <p:cNvSpPr txBox="1">
            <a:spLocks noChangeArrowheads="1"/>
          </p:cNvSpPr>
          <p:nvPr>
            <p:custDataLst>
              <p:tags r:id="rId14"/>
            </p:custDataLst>
          </p:nvPr>
        </p:nvSpPr>
        <p:spPr bwMode="gray">
          <a:xfrm>
            <a:off x="376238" y="6236379"/>
            <a:ext cx="3367088" cy="461665"/>
          </a:xfrm>
          <a:prstGeom prst="rect">
            <a:avLst/>
          </a:prstGeom>
          <a:noFill/>
          <a:ln w="9525">
            <a:noFill/>
            <a:miter lim="800000"/>
            <a:headEnd type="none" w="lg" len="lg"/>
            <a:tailEnd type="none" w="lg" len="lg"/>
          </a:ln>
          <a:effectLst/>
        </p:spPr>
        <p:txBody>
          <a:bodyPr>
            <a:spAutoFit/>
          </a:bodyPr>
          <a:lstStyle/>
          <a:p>
            <a:pPr eaLnBrk="0" hangingPunct="0">
              <a:spcBef>
                <a:spcPct val="0"/>
              </a:spcBef>
              <a:defRPr/>
            </a:pPr>
            <a:r>
              <a:rPr lang="en-US" sz="800" dirty="0" smtClean="0">
                <a:solidFill>
                  <a:srgbClr val="808080"/>
                </a:solidFill>
                <a:latin typeface="Arial" pitchFamily="26" charset="0"/>
                <a:ea typeface="Arial Unicode MS" pitchFamily="26" charset="0"/>
                <a:cs typeface="Arial Unicode MS" pitchFamily="26" charset="0"/>
              </a:rPr>
              <a:t>Engagement: </a:t>
            </a:r>
            <a:r>
              <a:rPr lang="en-US" sz="800" b="1" dirty="0" smtClean="0">
                <a:solidFill>
                  <a:srgbClr val="FFFFFF">
                    <a:lumMod val="50000"/>
                  </a:srgbClr>
                </a:solidFill>
                <a:latin typeface="Arial" pitchFamily="26" charset="0"/>
                <a:ea typeface="Arial Unicode MS" pitchFamily="26" charset="0"/>
                <a:cs typeface="Arial Unicode MS" pitchFamily="26" charset="0"/>
              </a:rPr>
              <a:t>330015022</a:t>
            </a:r>
            <a:endParaRPr lang="en-US" sz="800" dirty="0" smtClean="0">
              <a:solidFill>
                <a:srgbClr val="808080"/>
              </a:solidFill>
              <a:latin typeface="Arial" pitchFamily="26" charset="0"/>
              <a:ea typeface="Arial Unicode MS" pitchFamily="26" charset="0"/>
              <a:cs typeface="Arial Unicode MS" pitchFamily="26" charset="0"/>
            </a:endParaRPr>
          </a:p>
          <a:p>
            <a:pPr eaLnBrk="0" hangingPunct="0">
              <a:spcBef>
                <a:spcPct val="0"/>
              </a:spcBef>
            </a:pPr>
            <a:r>
              <a:rPr lang="en-US" sz="800" dirty="0" smtClean="0">
                <a:solidFill>
                  <a:srgbClr val="808080"/>
                </a:solidFill>
              </a:rPr>
              <a:t>© 2013 </a:t>
            </a:r>
            <a:r>
              <a:rPr lang="en-US" sz="800" dirty="0">
                <a:solidFill>
                  <a:srgbClr val="808080"/>
                </a:solidFill>
              </a:rPr>
              <a:t>Gartner, Inc. and/or its affiliates. All rights reserved. </a:t>
            </a:r>
          </a:p>
          <a:p>
            <a:pPr eaLnBrk="0" hangingPunct="0">
              <a:spcBef>
                <a:spcPct val="0"/>
              </a:spcBef>
            </a:pPr>
            <a:r>
              <a:rPr lang="en-US" sz="800" dirty="0">
                <a:solidFill>
                  <a:srgbClr val="808080"/>
                </a:solidFill>
              </a:rPr>
              <a:t>Gartner is a registered trademark of Gartner, Inc. or its affiliates.</a:t>
            </a:r>
          </a:p>
        </p:txBody>
      </p:sp>
      <p:sp>
        <p:nvSpPr>
          <p:cNvPr id="9" name="Text Box 21"/>
          <p:cNvSpPr txBox="1">
            <a:spLocks noChangeArrowheads="1"/>
          </p:cNvSpPr>
          <p:nvPr/>
        </p:nvSpPr>
        <p:spPr bwMode="auto">
          <a:xfrm>
            <a:off x="3714750" y="6245507"/>
            <a:ext cx="1746250" cy="390525"/>
          </a:xfrm>
          <a:prstGeom prst="rect">
            <a:avLst/>
          </a:prstGeom>
          <a:noFill/>
          <a:ln w="9525">
            <a:noFill/>
            <a:miter lim="800000"/>
            <a:headEnd/>
            <a:tailEnd/>
          </a:ln>
          <a:effectLst/>
        </p:spPr>
        <p:txBody>
          <a:bodyPr lIns="0" tIns="0" rIns="0" bIns="0" anchor="b"/>
          <a:lstStyle/>
          <a:p>
            <a:pPr algn="ctr">
              <a:spcBef>
                <a:spcPct val="0"/>
              </a:spcBef>
              <a:defRPr/>
            </a:pPr>
            <a:fld id="{0DCACFB8-26F6-42D6-BECD-8F4C7C90C586}" type="slidenum">
              <a:rPr lang="en-US" sz="800" smtClean="0">
                <a:solidFill>
                  <a:srgbClr val="808080"/>
                </a:solidFill>
              </a:rPr>
              <a:pPr algn="ctr">
                <a:spcBef>
                  <a:spcPct val="0"/>
                </a:spcBef>
                <a:defRPr/>
              </a:pPr>
              <a:t>‹#›</a:t>
            </a:fld>
            <a:endParaRPr lang="en-US" altLang="en-US" sz="800" dirty="0">
              <a:solidFill>
                <a:srgbClr val="808080"/>
              </a:solidFill>
            </a:endParaRPr>
          </a:p>
        </p:txBody>
      </p:sp>
      <p:cxnSp>
        <p:nvCxnSpPr>
          <p:cNvPr id="19" name="Straight Connector 18"/>
          <p:cNvCxnSpPr/>
          <p:nvPr/>
        </p:nvCxnSpPr>
        <p:spPr bwMode="auto">
          <a:xfrm>
            <a:off x="482600" y="1006475"/>
            <a:ext cx="8229600" cy="1588"/>
          </a:xfrm>
          <a:prstGeom prst="line">
            <a:avLst/>
          </a:prstGeom>
          <a:solidFill>
            <a:srgbClr val="00529B"/>
          </a:solidFill>
          <a:ln w="12700" cap="flat" cmpd="sng" algn="ctr">
            <a:solidFill>
              <a:srgbClr val="808080"/>
            </a:solidFill>
            <a:prstDash val="solid"/>
            <a:round/>
            <a:headEnd type="none" w="med" len="med"/>
            <a:tailEnd type="none" w="med" len="med"/>
          </a:ln>
          <a:effectLst/>
        </p:spPr>
      </p:cxnSp>
      <p:cxnSp>
        <p:nvCxnSpPr>
          <p:cNvPr id="12" name="Straight Connector 11"/>
          <p:cNvCxnSpPr/>
          <p:nvPr/>
        </p:nvCxnSpPr>
        <p:spPr bwMode="auto">
          <a:xfrm>
            <a:off x="482600" y="6074054"/>
            <a:ext cx="8229600" cy="1588"/>
          </a:xfrm>
          <a:prstGeom prst="line">
            <a:avLst/>
          </a:prstGeom>
          <a:solidFill>
            <a:srgbClr val="00529B"/>
          </a:solidFill>
          <a:ln w="12700" cap="flat" cmpd="sng" algn="ctr">
            <a:solidFill>
              <a:srgbClr val="808080"/>
            </a:solidFill>
            <a:prstDash val="solid"/>
            <a:round/>
            <a:headEnd type="none" w="med" len="med"/>
            <a:tailEnd type="none" w="med" len="med"/>
          </a:ln>
          <a:effectLst/>
        </p:spPr>
      </p:cxnSp>
      <p:pic>
        <p:nvPicPr>
          <p:cNvPr id="11" name="Picture 10" descr="Gartner_Lg_Blu.png"/>
          <p:cNvPicPr>
            <a:picLocks noChangeAspect="1"/>
          </p:cNvPicPr>
          <p:nvPr/>
        </p:nvPicPr>
        <p:blipFill>
          <a:blip r:embed="rId16" cstate="print"/>
          <a:srcRect t="28264" b="31285"/>
          <a:stretch>
            <a:fillRect/>
          </a:stretch>
        </p:blipFill>
        <p:spPr>
          <a:xfrm>
            <a:off x="7296912" y="6315079"/>
            <a:ext cx="1684020" cy="322263"/>
          </a:xfrm>
          <a:prstGeom prst="rect">
            <a:avLst/>
          </a:prstGeom>
        </p:spPr>
      </p:pic>
    </p:spTree>
    <p:extLst>
      <p:ext uri="{BB962C8B-B14F-4D97-AF65-F5344CB8AC3E}">
        <p14:creationId xmlns:p14="http://schemas.microsoft.com/office/powerpoint/2010/main" val="837163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6" r:id="rId7"/>
    <p:sldLayoutId id="2147483707" r:id="rId8"/>
  </p:sldLayoutIdLst>
  <p:timing>
    <p:tnLst>
      <p:par>
        <p:cTn id="1" dur="indefinite" restart="never" nodeType="tmRoot"/>
      </p:par>
    </p:tnLst>
  </p:timing>
  <p:hf sldNum="0" hdr="0" ftr="0" dt="0"/>
  <p:txStyles>
    <p:titleStyle>
      <a:lvl1pPr algn="l" rtl="0" eaLnBrk="1" fontAlgn="base" hangingPunct="1">
        <a:spcBef>
          <a:spcPct val="0"/>
        </a:spcBef>
        <a:spcAft>
          <a:spcPct val="0"/>
        </a:spcAft>
        <a:defRPr>
          <a:solidFill>
            <a:schemeClr val="accent1"/>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225425" indent="-225425" algn="l" rtl="0" eaLnBrk="1" fontAlgn="base" hangingPunct="1">
        <a:spcBef>
          <a:spcPct val="30000"/>
        </a:spcBef>
        <a:spcAft>
          <a:spcPct val="10000"/>
        </a:spcAft>
        <a:buClr>
          <a:schemeClr val="accent1"/>
        </a:buClr>
        <a:buFont typeface="Arial" charset="0"/>
        <a:buChar char="■"/>
        <a:defRPr sz="1600">
          <a:solidFill>
            <a:schemeClr val="tx1"/>
          </a:solidFill>
          <a:latin typeface="+mn-lt"/>
          <a:ea typeface="+mn-ea"/>
          <a:cs typeface="+mn-cs"/>
        </a:defRPr>
      </a:lvl1pPr>
      <a:lvl2pPr marL="463550" indent="-238125" algn="l" rtl="0" eaLnBrk="1" fontAlgn="base" hangingPunct="1">
        <a:spcBef>
          <a:spcPts val="432"/>
        </a:spcBef>
        <a:spcAft>
          <a:spcPct val="10000"/>
        </a:spcAft>
        <a:buClr>
          <a:schemeClr val="tx1"/>
        </a:buClr>
        <a:buFont typeface="Arial" charset="0"/>
        <a:buChar char="–"/>
        <a:defRPr sz="1400">
          <a:solidFill>
            <a:schemeClr val="tx1"/>
          </a:solidFill>
          <a:latin typeface="+mn-lt"/>
          <a:ea typeface="+mn-ea"/>
          <a:cs typeface="+mn-cs"/>
        </a:defRPr>
      </a:lvl2pPr>
      <a:lvl3pPr marL="628650" indent="-165100"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3pPr>
      <a:lvl4pPr marL="862013" indent="-173038" algn="l" rtl="0" eaLnBrk="1" fontAlgn="base" hangingPunct="1">
        <a:spcBef>
          <a:spcPct val="30000"/>
        </a:spcBef>
        <a:spcAft>
          <a:spcPct val="10000"/>
        </a:spcAft>
        <a:buClr>
          <a:schemeClr val="tx1"/>
        </a:buClr>
        <a:buFont typeface="Arial" charset="0"/>
        <a:buChar char="-"/>
        <a:defRPr sz="1200">
          <a:solidFill>
            <a:schemeClr val="tx1"/>
          </a:solidFill>
          <a:latin typeface="+mn-lt"/>
          <a:ea typeface="+mn-ea"/>
          <a:cs typeface="+mn-cs"/>
        </a:defRPr>
      </a:lvl4pPr>
      <a:lvl5pPr marL="108426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1"/>
            </p:custDataLst>
            <p:extLst>
              <p:ext uri="{D42A27DB-BD31-4B8C-83A1-F6EECF244321}">
                <p14:modId xmlns:p14="http://schemas.microsoft.com/office/powerpoint/2010/main" val="139667829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44" name="think-cell Slide" r:id="rId12" imgW="0" imgH="0" progId="TCLayout.ActiveDocument.1">
                  <p:embed/>
                </p:oleObj>
              </mc:Choice>
              <mc:Fallback>
                <p:oleObj name="think-cell Slide" r:id="rId12"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145"/>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hangingPunct="0">
              <a:spcBef>
                <a:spcPct val="0"/>
              </a:spcBef>
              <a:defRPr/>
            </a:pPr>
            <a:r>
              <a:rPr lang="en-US" sz="800" kern="0" dirty="0" smtClean="0">
                <a:solidFill>
                  <a:srgbClr val="808080"/>
                </a:solidFill>
                <a:latin typeface="Arial"/>
                <a:ea typeface="Arial Unicode MS" pitchFamily="26" charset="0"/>
                <a:cs typeface="Arial Unicode MS" pitchFamily="26" charset="0"/>
              </a:rPr>
              <a:t>ProjectNumber | </a:t>
            </a:r>
            <a:r>
              <a:rPr lang="en-US" sz="800" kern="0" dirty="0" smtClean="0">
                <a:solidFill>
                  <a:srgbClr val="808080"/>
                </a:solidFill>
                <a:latin typeface="Arial"/>
                <a:ea typeface="Arial Unicode MS"/>
                <a:cs typeface="Arial Unicode MS"/>
              </a:rPr>
              <a:t>© 2013 Gartner, Inc. and/or its affiliates. All rights reserved. </a:t>
            </a:r>
          </a:p>
        </p:txBody>
      </p:sp>
      <p:sp>
        <p:nvSpPr>
          <p:cNvPr id="9" name="Text Box 21"/>
          <p:cNvSpPr txBox="1">
            <a:spLocks noChangeArrowheads="1"/>
          </p:cNvSpPr>
          <p:nvPr/>
        </p:nvSpPr>
        <p:spPr bwMode="gray">
          <a:xfrm>
            <a:off x="4405828" y="6500145"/>
            <a:ext cx="320057" cy="123111"/>
          </a:xfrm>
          <a:prstGeom prst="rect">
            <a:avLst/>
          </a:prstGeom>
          <a:noFill/>
          <a:ln w="9525">
            <a:noFill/>
            <a:miter lim="800000"/>
            <a:headEnd/>
            <a:tailEnd/>
          </a:ln>
          <a:effectLst/>
        </p:spPr>
        <p:txBody>
          <a:bodyPr lIns="0" tIns="0" rIns="0" bIns="0" anchor="b">
            <a:spAutoFit/>
          </a:bodyPr>
          <a:lstStyle/>
          <a:p>
            <a:pPr algn="ctr">
              <a:spcBef>
                <a:spcPct val="0"/>
              </a:spcBef>
              <a:defRPr/>
            </a:pPr>
            <a:fld id="{0DCACFB8-26F6-42D6-BECD-8F4C7C90C586}" type="slidenum">
              <a:rPr lang="en-US" sz="800" smtClean="0">
                <a:solidFill>
                  <a:srgbClr val="808080"/>
                </a:solidFill>
                <a:latin typeface="Arial"/>
              </a:rPr>
              <a:pPr algn="ctr">
                <a:spcBef>
                  <a:spcPct val="0"/>
                </a:spcBef>
                <a:defRPr/>
              </a:pPr>
              <a:t>‹#›</a:t>
            </a:fld>
            <a:endParaRPr lang="en-US" altLang="en-US" sz="800" dirty="0">
              <a:solidFill>
                <a:srgbClr val="808080"/>
              </a:solidFill>
              <a:latin typeface="Arial"/>
            </a:endParaRPr>
          </a:p>
        </p:txBody>
      </p:sp>
      <p:cxnSp>
        <p:nvCxnSpPr>
          <p:cNvPr id="25" name="Straight Connector 24"/>
          <p:cNvCxnSpPr/>
          <p:nvPr/>
        </p:nvCxnSpPr>
        <p:spPr bwMode="gray">
          <a:xfrm>
            <a:off x="348764" y="1033272"/>
            <a:ext cx="8440615" cy="1588"/>
          </a:xfrm>
          <a:prstGeom prst="line">
            <a:avLst/>
          </a:prstGeom>
          <a:noFill/>
          <a:ln w="12700">
            <a:solidFill>
              <a:schemeClr val="accent1"/>
            </a:solidFill>
            <a:round/>
            <a:headEnd type="none" w="lg" len="lg"/>
            <a:tailEnd type="none" w="lg" len="lg"/>
          </a:ln>
          <a:effectLst/>
        </p:spPr>
      </p:cxnSp>
      <p:grpSp>
        <p:nvGrpSpPr>
          <p:cNvPr id="10" name="Group 95"/>
          <p:cNvGrpSpPr>
            <a:grpSpLocks noChangeAspect="1"/>
          </p:cNvGrpSpPr>
          <p:nvPr/>
        </p:nvGrpSpPr>
        <p:grpSpPr bwMode="gray">
          <a:xfrm>
            <a:off x="7742118" y="6337303"/>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spcBef>
                  <a:spcPct val="31250"/>
                </a:spcBef>
                <a:buClr>
                  <a:srgbClr val="00529B"/>
                </a:buClr>
                <a:buSzPct val="100000"/>
                <a:defRPr/>
              </a:pPr>
              <a:endParaRPr lang="en-US" sz="1600" kern="0" dirty="0">
                <a:solidFill>
                  <a:srgbClr val="000000"/>
                </a:solidFill>
                <a:latin typeface="Arial"/>
                <a:ea typeface="Arial Unicode MS"/>
                <a:cs typeface="Arial Unicode MS"/>
              </a:endParaRPr>
            </a:p>
          </p:txBody>
        </p:sp>
      </p:grpSp>
      <p:sp>
        <p:nvSpPr>
          <p:cNvPr id="3" name="Text Placeholder 2"/>
          <p:cNvSpPr>
            <a:spLocks noGrp="1"/>
          </p:cNvSpPr>
          <p:nvPr>
            <p:ph type="body" idx="1"/>
          </p:nvPr>
        </p:nvSpPr>
        <p:spPr>
          <a:xfrm>
            <a:off x="348763"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9166747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oleObject" Target="../embeddings/oleObject10.bin"/><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0.emf"/><Relationship Id="rId5" Type="http://schemas.openxmlformats.org/officeDocument/2006/relationships/oleObject" Target="../embeddings/oleObject11.bin"/><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5"/>
          <p:cNvSpPr>
            <a:spLocks noGrp="1" noChangeArrowheads="1"/>
          </p:cNvSpPr>
          <p:nvPr>
            <p:ph type="ctrTitle"/>
          </p:nvPr>
        </p:nvSpPr>
        <p:spPr/>
        <p:txBody>
          <a:bodyPr/>
          <a:lstStyle/>
          <a:p>
            <a:pPr algn="ctr" eaLnBrk="1" hangingPunct="1"/>
            <a:r>
              <a:rPr lang="en-US" altLang="en-US" dirty="0" smtClean="0"/>
              <a:t>ITSC Report From The CIO:  Network Program Update</a:t>
            </a:r>
          </a:p>
        </p:txBody>
      </p:sp>
      <p:sp>
        <p:nvSpPr>
          <p:cNvPr id="3075" name="Rectangle 66"/>
          <p:cNvSpPr>
            <a:spLocks noGrp="1" noChangeArrowheads="1"/>
          </p:cNvSpPr>
          <p:nvPr>
            <p:ph type="subTitle" idx="1"/>
          </p:nvPr>
        </p:nvSpPr>
        <p:spPr/>
        <p:txBody>
          <a:bodyPr/>
          <a:lstStyle/>
          <a:p>
            <a:pPr eaLnBrk="1" hangingPunct="1"/>
            <a:r>
              <a:rPr lang="en-US" altLang="en-US" dirty="0" smtClean="0"/>
              <a:t>2</a:t>
            </a:r>
            <a:r>
              <a:rPr lang="en-US" altLang="en-US" dirty="0"/>
              <a:t>5</a:t>
            </a:r>
            <a:r>
              <a:rPr lang="en-US" altLang="en-US" dirty="0" smtClean="0"/>
              <a:t> September 2014</a:t>
            </a:r>
          </a:p>
        </p:txBody>
      </p:sp>
      <p:pic>
        <p:nvPicPr>
          <p:cNvPr id="4" name="Picture 3" descr="oimthighres.png"/>
          <p:cNvPicPr>
            <a:picLocks noChangeAspect="1"/>
          </p:cNvPicPr>
          <p:nvPr/>
        </p:nvPicPr>
        <p:blipFill>
          <a:blip r:embed="rId4" cstate="print"/>
          <a:stretch>
            <a:fillRect/>
          </a:stretch>
        </p:blipFill>
        <p:spPr>
          <a:xfrm>
            <a:off x="4702630" y="4463142"/>
            <a:ext cx="2376745" cy="1052898"/>
          </a:xfrm>
          <a:prstGeom prst="rect">
            <a:avLst/>
          </a:prstGeom>
        </p:spPr>
      </p:pic>
      <p:pic>
        <p:nvPicPr>
          <p:cNvPr id="5" name="Picture 3" descr="G:\OIMT\OIMT and State Logos\STATE SEALS\best-color-seal-transparent.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9368" y="4334150"/>
            <a:ext cx="1311708" cy="131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613608"/>
      </p:ext>
    </p:extLst>
  </p:cSld>
  <p:clrMapOvr>
    <a:masterClrMapping/>
  </p:clrMapOvr>
  <p:transition>
    <p:sndAc>
      <p:stSnd>
        <p:snd r:embed="rId3"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7663" lvl="1" indent="-347663">
              <a:buClr>
                <a:srgbClr val="00529B"/>
              </a:buClr>
              <a:buFont typeface="Times" panose="02020603050405020304" pitchFamily="18" charset="0"/>
              <a:buChar char="•"/>
            </a:pPr>
            <a:r>
              <a:rPr lang="en-US" sz="1800" dirty="0" smtClean="0"/>
              <a:t>Overview </a:t>
            </a:r>
            <a:r>
              <a:rPr lang="en-US" sz="1800" dirty="0"/>
              <a:t>of Network Program Plan </a:t>
            </a:r>
          </a:p>
          <a:p>
            <a:pPr marL="347663" lvl="1" indent="-347663">
              <a:buClr>
                <a:srgbClr val="00529B"/>
              </a:buClr>
              <a:buFont typeface="Times" panose="02020603050405020304" pitchFamily="18" charset="0"/>
              <a:buChar char="•"/>
            </a:pPr>
            <a:r>
              <a:rPr lang="en-US" sz="1800" dirty="0"/>
              <a:t>Ongoing Implementation Efforts for Critical Projects</a:t>
            </a:r>
          </a:p>
          <a:p>
            <a:pPr marL="804862" lvl="1" indent="-342900">
              <a:buFont typeface="+mj-lt"/>
              <a:buAutoNum type="arabicPeriod"/>
            </a:pPr>
            <a:r>
              <a:rPr lang="en-US" sz="1400" dirty="0"/>
              <a:t>Inter-Data Center Network </a:t>
            </a:r>
            <a:r>
              <a:rPr lang="en-US" sz="1400" dirty="0" smtClean="0"/>
              <a:t>Connectivity</a:t>
            </a:r>
            <a:endParaRPr lang="en-US" sz="1400" dirty="0"/>
          </a:p>
          <a:p>
            <a:pPr marL="804862" lvl="1" indent="-342900">
              <a:buFont typeface="+mj-lt"/>
              <a:buAutoNum type="arabicPeriod"/>
            </a:pPr>
            <a:r>
              <a:rPr lang="en-US" sz="1400" dirty="0"/>
              <a:t>Expand Redundancy/Diversity (Network Hardening Project)</a:t>
            </a:r>
          </a:p>
          <a:p>
            <a:pPr marL="804862" lvl="1" indent="-342900">
              <a:buFont typeface="+mj-lt"/>
              <a:buAutoNum type="arabicPeriod"/>
            </a:pPr>
            <a:r>
              <a:rPr lang="en-US" sz="1400" dirty="0"/>
              <a:t>Modernize </a:t>
            </a:r>
            <a:r>
              <a:rPr lang="en-US" sz="1400" dirty="0" smtClean="0"/>
              <a:t>Infrastructure </a:t>
            </a:r>
            <a:r>
              <a:rPr lang="en-US" sz="1400" dirty="0"/>
              <a:t>(Network Hardening Project)</a:t>
            </a:r>
          </a:p>
          <a:p>
            <a:pPr marL="347663" lvl="1" indent="-347663">
              <a:buClr>
                <a:srgbClr val="00529B"/>
              </a:buClr>
              <a:buFont typeface="Times" panose="02020603050405020304" pitchFamily="18" charset="0"/>
              <a:buChar char="•"/>
            </a:pPr>
            <a:r>
              <a:rPr lang="en-US" sz="1800" dirty="0"/>
              <a:t>Recently Completed/ Upcoming Activities</a:t>
            </a:r>
          </a:p>
          <a:p>
            <a:pPr marL="347663" lvl="1" indent="-347663">
              <a:buClr>
                <a:srgbClr val="00529B"/>
              </a:buClr>
              <a:buFont typeface="Times" panose="02020603050405020304" pitchFamily="18" charset="0"/>
              <a:buChar char="•"/>
            </a:pPr>
            <a:r>
              <a:rPr lang="en-US" sz="1800" dirty="0"/>
              <a:t>Questions</a:t>
            </a:r>
          </a:p>
          <a:p>
            <a:pPr marL="977900" lvl="2" indent="-228600">
              <a:buFont typeface="+mj-lt"/>
              <a:buAutoNum type="arabicPeriod"/>
            </a:pPr>
            <a:endParaRPr lang="en-US" sz="1000" dirty="0" smtClean="0"/>
          </a:p>
          <a:p>
            <a:pPr lvl="1"/>
            <a:endParaRPr lang="en-US" sz="1400" dirty="0" smtClean="0"/>
          </a:p>
          <a:p>
            <a:pPr lvl="1"/>
            <a:endParaRPr lang="en-US" sz="1400" dirty="0"/>
          </a:p>
          <a:p>
            <a:pPr lvl="1"/>
            <a:endParaRPr lang="en-US" sz="1400" dirty="0"/>
          </a:p>
          <a:p>
            <a:pPr marL="461962" lvl="1" indent="0">
              <a:buNone/>
            </a:pPr>
            <a:endParaRPr lang="en-US" sz="1400" dirty="0" smtClean="0"/>
          </a:p>
          <a:p>
            <a:endParaRPr lang="en-US" sz="1800" dirty="0"/>
          </a:p>
        </p:txBody>
      </p:sp>
      <p:sp>
        <p:nvSpPr>
          <p:cNvPr id="2" name="Title 1"/>
          <p:cNvSpPr>
            <a:spLocks noGrp="1"/>
          </p:cNvSpPr>
          <p:nvPr>
            <p:ph type="title"/>
          </p:nvPr>
        </p:nvSpPr>
        <p:spPr/>
        <p:txBody>
          <a:bodyPr/>
          <a:lstStyle/>
          <a:p>
            <a:r>
              <a:rPr lang="en-US" dirty="0" smtClean="0"/>
              <a:t>Presentation Agenda</a:t>
            </a:r>
            <a:endParaRPr lang="en-US" dirty="0"/>
          </a:p>
        </p:txBody>
      </p:sp>
    </p:spTree>
    <p:extLst>
      <p:ext uri="{BB962C8B-B14F-4D97-AF65-F5344CB8AC3E}">
        <p14:creationId xmlns:p14="http://schemas.microsoft.com/office/powerpoint/2010/main" val="265810224"/>
      </p:ext>
    </p:extLst>
  </p:cSld>
  <p:clrMapOvr>
    <a:masterClrMapping/>
  </p:clrMapOvr>
  <p:transition>
    <p:sndAc>
      <p:stSnd>
        <p:snd r:embed="rId3" name="click.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1693988085"/>
              </p:ext>
            </p:extLst>
          </p:nvPr>
        </p:nvGraphicFramePr>
        <p:xfrm>
          <a:off x="551417" y="2178079"/>
          <a:ext cx="8361228" cy="4191000"/>
        </p:xfrm>
        <a:graphic>
          <a:graphicData uri="http://schemas.openxmlformats.org/drawingml/2006/table">
            <a:tbl>
              <a:tblPr firstRow="1" bandRow="1">
                <a:tableStyleId>{0E3FDE45-AF77-4B5C-9715-49D594BDF05E}</a:tableStyleId>
              </a:tblPr>
              <a:tblGrid>
                <a:gridCol w="2290935"/>
                <a:gridCol w="2016087"/>
                <a:gridCol w="1861850"/>
                <a:gridCol w="2192356"/>
              </a:tblGrid>
              <a:tr h="802597">
                <a:tc>
                  <a:txBody>
                    <a:bodyPr/>
                    <a:lstStyle/>
                    <a:p>
                      <a:r>
                        <a:rPr lang="en-US" sz="1100" b="1" baseline="0" dirty="0" smtClean="0"/>
                        <a:t>Stabilize existing networks and mitigate immediate risks</a:t>
                      </a:r>
                      <a:endParaRPr lang="en-US" sz="1100" b="1" dirty="0"/>
                    </a:p>
                  </a:txBody>
                  <a:tcP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Add reliability and robustness</a:t>
                      </a:r>
                      <a:r>
                        <a:rPr lang="en-US" sz="1100" b="1" baseline="0" dirty="0" smtClean="0"/>
                        <a:t> while simplifying and securing what HI has</a:t>
                      </a:r>
                      <a:endParaRPr lang="en-US" sz="1100" b="1" dirty="0"/>
                    </a:p>
                  </a:txBody>
                  <a:tcP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a:txBody>
                    <a:bodyPr/>
                    <a:lstStyle/>
                    <a:p>
                      <a:r>
                        <a:rPr lang="en-US" sz="1100" b="1" dirty="0" smtClean="0"/>
                        <a:t>Establish </a:t>
                      </a:r>
                      <a:r>
                        <a:rPr lang="en-US" sz="1100" b="1" baseline="0" dirty="0" smtClean="0"/>
                        <a:t>core network and security management services and competencies</a:t>
                      </a:r>
                      <a:endParaRPr lang="en-US" sz="1100" b="1" dirty="0"/>
                    </a:p>
                  </a:txBody>
                  <a:tcP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a:txBody>
                    <a:bodyPr/>
                    <a:lstStyle/>
                    <a:p>
                      <a:r>
                        <a:rPr lang="en-US" sz="1100" b="1" dirty="0" smtClean="0"/>
                        <a:t>Replace</a:t>
                      </a:r>
                      <a:r>
                        <a:rPr lang="en-US" sz="1100" b="1" baseline="0" dirty="0" smtClean="0"/>
                        <a:t> legacy equipment to increase bandwidth/scalability and expand the WAN to new locations </a:t>
                      </a:r>
                      <a:endParaRPr lang="en-US" sz="1100" b="1" dirty="0" smtClean="0"/>
                    </a:p>
                  </a:txBody>
                  <a:tcP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r>
              <a:tr h="3005959">
                <a:tc>
                  <a:txBody>
                    <a:bodyPr/>
                    <a:lstStyle/>
                    <a:p>
                      <a:pPr marL="115888" marR="0" indent="-115888" algn="l" defTabSz="914400" rtl="0" eaLnBrk="1" fontAlgn="auto" latinLnBrk="0" hangingPunct="1">
                        <a:lnSpc>
                          <a:spcPct val="100000"/>
                        </a:lnSpc>
                        <a:spcBef>
                          <a:spcPts val="300"/>
                        </a:spcBef>
                        <a:spcAft>
                          <a:spcPts val="0"/>
                        </a:spcAft>
                        <a:buClr>
                          <a:srgbClr val="00529B"/>
                        </a:buClr>
                        <a:buSzTx/>
                        <a:buFont typeface="Wingdings" pitchFamily="2" charset="2"/>
                        <a:buChar char="§"/>
                        <a:tabLst/>
                        <a:defRPr/>
                      </a:pPr>
                      <a:r>
                        <a:rPr lang="en-US" sz="1100" b="1" dirty="0" smtClean="0">
                          <a:solidFill>
                            <a:srgbClr val="000099"/>
                          </a:solidFill>
                          <a:latin typeface="+mn-lt"/>
                          <a:ea typeface="+mn-ea"/>
                          <a:cs typeface="+mn-cs"/>
                        </a:rPr>
                        <a:t>Add critical sites to fiber optic backbone (which</a:t>
                      </a:r>
                      <a:r>
                        <a:rPr lang="en-US" sz="1100" b="1" baseline="0" dirty="0" smtClean="0">
                          <a:solidFill>
                            <a:srgbClr val="000099"/>
                          </a:solidFill>
                          <a:latin typeface="+mn-lt"/>
                          <a:ea typeface="+mn-ea"/>
                          <a:cs typeface="+mn-cs"/>
                        </a:rPr>
                        <a:t> includes </a:t>
                      </a:r>
                      <a:r>
                        <a:rPr lang="en-US" sz="1100" b="1" dirty="0" smtClean="0">
                          <a:solidFill>
                            <a:srgbClr val="000099"/>
                          </a:solidFill>
                          <a:latin typeface="+mn-lt"/>
                          <a:ea typeface="+mn-ea"/>
                          <a:cs typeface="+mn-cs"/>
                        </a:rPr>
                        <a:t>Inter-Data Center Connectivity)</a:t>
                      </a:r>
                    </a:p>
                    <a:p>
                      <a:pPr marL="115888" indent="-115888" algn="l" defTabSz="914400" rtl="0" eaLnBrk="1" latinLnBrk="0" hangingPunct="1">
                        <a:spcBef>
                          <a:spcPts val="300"/>
                        </a:spcBef>
                        <a:buClr>
                          <a:srgbClr val="00529B"/>
                        </a:buClr>
                        <a:buFont typeface="Wingdings" pitchFamily="2" charset="2"/>
                        <a:buChar char="§"/>
                      </a:pPr>
                      <a:r>
                        <a:rPr lang="en-US" sz="1100" kern="1200" dirty="0" smtClean="0">
                          <a:solidFill>
                            <a:srgbClr val="000099"/>
                          </a:solidFill>
                          <a:latin typeface="+mn-lt"/>
                          <a:ea typeface="+mn-ea"/>
                          <a:cs typeface="+mn-cs"/>
                        </a:rPr>
                        <a:t>Create separate (from INET) “State” fiber optic rings on each island</a:t>
                      </a:r>
                    </a:p>
                    <a:p>
                      <a:pPr marL="115888" marR="0" indent="-115888" algn="l" defTabSz="914400" rtl="0" eaLnBrk="1" fontAlgn="auto" latinLnBrk="0" hangingPunct="1">
                        <a:lnSpc>
                          <a:spcPct val="100000"/>
                        </a:lnSpc>
                        <a:spcBef>
                          <a:spcPts val="300"/>
                        </a:spcBef>
                        <a:spcAft>
                          <a:spcPts val="0"/>
                        </a:spcAft>
                        <a:buClr>
                          <a:srgbClr val="00529B"/>
                        </a:buClr>
                        <a:buSzTx/>
                        <a:buFont typeface="Wingdings" pitchFamily="2" charset="2"/>
                        <a:buChar char="§"/>
                        <a:tabLst/>
                        <a:defRPr/>
                      </a:pPr>
                      <a:r>
                        <a:rPr lang="en-US" sz="1100" b="1" kern="1200" dirty="0" smtClean="0">
                          <a:solidFill>
                            <a:srgbClr val="000099"/>
                          </a:solidFill>
                          <a:latin typeface="+mn-lt"/>
                          <a:ea typeface="+mn-ea"/>
                          <a:cs typeface="+mn-cs"/>
                        </a:rPr>
                        <a:t>Add redundancy/diversity to the State’s network</a:t>
                      </a:r>
                    </a:p>
                    <a:p>
                      <a:pPr marL="115888" indent="-115888">
                        <a:spcBef>
                          <a:spcPts val="300"/>
                        </a:spcBef>
                        <a:buClr>
                          <a:srgbClr val="00529B"/>
                        </a:buClr>
                        <a:buFont typeface="Wingdings" pitchFamily="2" charset="2"/>
                        <a:buChar char="§"/>
                      </a:pPr>
                      <a:r>
                        <a:rPr lang="en-US" sz="1100" dirty="0" smtClean="0">
                          <a:solidFill>
                            <a:srgbClr val="000099"/>
                          </a:solidFill>
                          <a:latin typeface="+mn-lt"/>
                          <a:ea typeface="+mn-ea"/>
                          <a:cs typeface="+mn-cs"/>
                        </a:rPr>
                        <a:t>Formalize operational processes and improve network monitoring and trend analysis</a:t>
                      </a:r>
                    </a:p>
                    <a:p>
                      <a:pPr marL="115888" marR="0" indent="-115888" algn="l" defTabSz="914400" rtl="0" eaLnBrk="1" fontAlgn="auto" latinLnBrk="0" hangingPunct="1">
                        <a:lnSpc>
                          <a:spcPct val="100000"/>
                        </a:lnSpc>
                        <a:spcBef>
                          <a:spcPts val="300"/>
                        </a:spcBef>
                        <a:spcAft>
                          <a:spcPts val="0"/>
                        </a:spcAft>
                        <a:buClr>
                          <a:srgbClr val="00529B"/>
                        </a:buClr>
                        <a:buSzTx/>
                        <a:buFont typeface="Wingdings" pitchFamily="2" charset="2"/>
                        <a:buChar char="§"/>
                        <a:tabLst/>
                        <a:defRPr/>
                      </a:pPr>
                      <a:r>
                        <a:rPr lang="en-US" sz="1100" dirty="0" smtClean="0">
                          <a:latin typeface="+mn-lt"/>
                          <a:ea typeface="+mn-ea"/>
                          <a:cs typeface="+mn-cs"/>
                        </a:rPr>
                        <a:t>Add network engineering function (e.g., resources)</a:t>
                      </a:r>
                    </a:p>
                    <a:p>
                      <a:pPr marL="115888" indent="-115888">
                        <a:spcBef>
                          <a:spcPts val="300"/>
                        </a:spcBef>
                        <a:buClr>
                          <a:srgbClr val="00529B"/>
                        </a:buClr>
                        <a:buFont typeface="Wingdings" pitchFamily="2" charset="2"/>
                        <a:buChar char="§"/>
                      </a:pPr>
                      <a:endParaRPr lang="en-US" sz="1100" dirty="0" smtClean="0">
                        <a:solidFill>
                          <a:srgbClr val="000099"/>
                        </a:solidFill>
                        <a:latin typeface="+mn-lt"/>
                        <a:ea typeface="+mn-ea"/>
                        <a:cs typeface="+mn-cs"/>
                      </a:endParaRPr>
                    </a:p>
                  </a:txBody>
                  <a:tcP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solidFill>
                      <a:schemeClr val="bg1">
                        <a:alpha val="20000"/>
                      </a:schemeClr>
                    </a:solidFill>
                  </a:tcPr>
                </a:tc>
                <a:tc>
                  <a:txBody>
                    <a:bodyPr/>
                    <a:lstStyle/>
                    <a:p>
                      <a:pPr marL="115888" indent="-115888">
                        <a:spcBef>
                          <a:spcPts val="300"/>
                        </a:spcBef>
                        <a:buClr>
                          <a:srgbClr val="00529B"/>
                        </a:buClr>
                        <a:buFont typeface="Wingdings" pitchFamily="2" charset="2"/>
                        <a:buChar char="§"/>
                      </a:pPr>
                      <a:r>
                        <a:rPr lang="en-US" sz="1100" dirty="0" smtClean="0">
                          <a:solidFill>
                            <a:srgbClr val="000000"/>
                          </a:solidFill>
                          <a:latin typeface="+mn-lt"/>
                          <a:ea typeface="+mn-ea"/>
                          <a:cs typeface="+mn-cs"/>
                        </a:rPr>
                        <a:t>Leverage state’s microwave network to fully diversify interisland connections</a:t>
                      </a:r>
                    </a:p>
                    <a:p>
                      <a:pPr marL="115888" indent="-115888" algn="l" defTabSz="914400" rtl="0" eaLnBrk="1" latinLnBrk="0" hangingPunct="1">
                        <a:spcBef>
                          <a:spcPts val="300"/>
                        </a:spcBef>
                        <a:buClr>
                          <a:srgbClr val="00529B"/>
                        </a:buClr>
                        <a:buFont typeface="Wingdings" pitchFamily="2" charset="2"/>
                        <a:buChar char="§"/>
                      </a:pPr>
                      <a:r>
                        <a:rPr lang="en-US" sz="1100" kern="1200" dirty="0" smtClean="0">
                          <a:solidFill>
                            <a:srgbClr val="000099"/>
                          </a:solidFill>
                          <a:latin typeface="+mn-lt"/>
                          <a:ea typeface="+mn-ea"/>
                          <a:cs typeface="+mn-cs"/>
                        </a:rPr>
                        <a:t>Simplify and secure the Core IP networks across all departments</a:t>
                      </a:r>
                    </a:p>
                    <a:p>
                      <a:pPr marL="115888" indent="-115888">
                        <a:spcBef>
                          <a:spcPts val="300"/>
                        </a:spcBef>
                        <a:buClr>
                          <a:srgbClr val="00529B"/>
                        </a:buClr>
                        <a:buFont typeface="Wingdings" pitchFamily="2" charset="2"/>
                        <a:buChar char="§"/>
                      </a:pPr>
                      <a:r>
                        <a:rPr lang="en-US" sz="1100" dirty="0" smtClean="0">
                          <a:solidFill>
                            <a:srgbClr val="000099"/>
                          </a:solidFill>
                          <a:latin typeface="+mn-lt"/>
                          <a:ea typeface="+mn-ea"/>
                          <a:cs typeface="+mn-cs"/>
                        </a:rPr>
                        <a:t>Migrate departmental WAN connections to centralized MPLS and IPsec VPN solutions </a:t>
                      </a:r>
                    </a:p>
                    <a:p>
                      <a:pPr marL="115888" indent="-115888" algn="l" defTabSz="914400" rtl="0" eaLnBrk="1" latinLnBrk="0" hangingPunct="1">
                        <a:spcBef>
                          <a:spcPts val="300"/>
                        </a:spcBef>
                        <a:buClr>
                          <a:srgbClr val="00529B"/>
                        </a:buClr>
                        <a:buFont typeface="Wingdings" pitchFamily="2" charset="2"/>
                        <a:buChar char="§"/>
                      </a:pPr>
                      <a:r>
                        <a:rPr lang="en-US" sz="1100" kern="1200" dirty="0" smtClean="0">
                          <a:solidFill>
                            <a:srgbClr val="000099"/>
                          </a:solidFill>
                          <a:latin typeface="+mn-lt"/>
                          <a:ea typeface="+mn-ea"/>
                          <a:cs typeface="+mn-cs"/>
                        </a:rPr>
                        <a:t>Secure and monitor departmental IT network devices</a:t>
                      </a:r>
                    </a:p>
                    <a:p>
                      <a:pPr marL="115888" indent="-115888" algn="l" defTabSz="914400" rtl="0" eaLnBrk="1" latinLnBrk="0" hangingPunct="1">
                        <a:spcBef>
                          <a:spcPts val="300"/>
                        </a:spcBef>
                        <a:buClr>
                          <a:srgbClr val="00529B"/>
                        </a:buClr>
                        <a:buFont typeface="Wingdings" pitchFamily="2" charset="2"/>
                        <a:buChar char="§"/>
                      </a:pPr>
                      <a:r>
                        <a:rPr lang="en-US" sz="1100" kern="1200" dirty="0" smtClean="0">
                          <a:solidFill>
                            <a:srgbClr val="000099"/>
                          </a:solidFill>
                          <a:latin typeface="+mn-lt"/>
                          <a:ea typeface="+mn-ea"/>
                          <a:cs typeface="+mn-cs"/>
                        </a:rPr>
                        <a:t>Relocate Hemmeter network node</a:t>
                      </a:r>
                      <a:endParaRPr lang="en-US" sz="1100" kern="1200" dirty="0">
                        <a:solidFill>
                          <a:srgbClr val="000099"/>
                        </a:solidFill>
                        <a:latin typeface="+mn-lt"/>
                        <a:ea typeface="+mn-ea"/>
                        <a:cs typeface="+mn-cs"/>
                      </a:endParaRPr>
                    </a:p>
                  </a:txBody>
                  <a:tcP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solidFill>
                      <a:schemeClr val="bg1">
                        <a:alpha val="20000"/>
                      </a:schemeClr>
                    </a:solidFill>
                  </a:tcPr>
                </a:tc>
                <a:tc>
                  <a:txBody>
                    <a:bodyPr/>
                    <a:lstStyle/>
                    <a:p>
                      <a:pPr marL="115888" indent="-115888">
                        <a:spcBef>
                          <a:spcPts val="300"/>
                        </a:spcBef>
                        <a:buClr>
                          <a:srgbClr val="00529B"/>
                        </a:buClr>
                        <a:buFont typeface="Wingdings" pitchFamily="2" charset="2"/>
                        <a:buChar char="§"/>
                      </a:pPr>
                      <a:r>
                        <a:rPr lang="en-US" sz="1100" dirty="0" smtClean="0">
                          <a:solidFill>
                            <a:srgbClr val="000099"/>
                          </a:solidFill>
                          <a:latin typeface="+mn-lt"/>
                          <a:ea typeface="+mn-ea"/>
                          <a:cs typeface="+mn-cs"/>
                        </a:rPr>
                        <a:t>Deploy an enterprise  trouble-ticketing system</a:t>
                      </a:r>
                    </a:p>
                    <a:p>
                      <a:pPr marL="115888" indent="-115888">
                        <a:spcBef>
                          <a:spcPts val="300"/>
                        </a:spcBef>
                        <a:buClr>
                          <a:srgbClr val="00529B"/>
                        </a:buClr>
                        <a:buFont typeface="Wingdings" pitchFamily="2" charset="2"/>
                        <a:buChar char="§"/>
                      </a:pPr>
                      <a:r>
                        <a:rPr lang="en-US" sz="1100" dirty="0" smtClean="0">
                          <a:solidFill>
                            <a:srgbClr val="000099"/>
                          </a:solidFill>
                          <a:latin typeface="+mn-lt"/>
                          <a:ea typeface="+mn-ea"/>
                          <a:cs typeface="+mn-cs"/>
                        </a:rPr>
                        <a:t>Create enterprise-level IT processes (change, incident, request, problem &amp; etc.)</a:t>
                      </a:r>
                    </a:p>
                    <a:p>
                      <a:pPr marL="115888" indent="-115888">
                        <a:spcBef>
                          <a:spcPts val="300"/>
                        </a:spcBef>
                        <a:buClr>
                          <a:srgbClr val="00529B"/>
                        </a:buClr>
                        <a:buFont typeface="Wingdings" pitchFamily="2" charset="2"/>
                        <a:buChar char="§"/>
                      </a:pPr>
                      <a:r>
                        <a:rPr lang="en-US" sz="1100" dirty="0" smtClean="0">
                          <a:solidFill>
                            <a:srgbClr val="000099"/>
                          </a:solidFill>
                          <a:latin typeface="+mn-lt"/>
                          <a:ea typeface="+mn-ea"/>
                          <a:cs typeface="+mn-cs"/>
                        </a:rPr>
                        <a:t>Establish a service desk and a network/security operations center</a:t>
                      </a:r>
                    </a:p>
                    <a:p>
                      <a:pPr marL="115888" indent="-115888">
                        <a:spcBef>
                          <a:spcPts val="300"/>
                        </a:spcBef>
                        <a:buClr>
                          <a:srgbClr val="00529B"/>
                        </a:buClr>
                        <a:buFont typeface="Wingdings" pitchFamily="2" charset="2"/>
                        <a:buChar char="§"/>
                      </a:pPr>
                      <a:r>
                        <a:rPr lang="en-US" sz="1100" dirty="0" smtClean="0">
                          <a:solidFill>
                            <a:srgbClr val="000000"/>
                          </a:solidFill>
                          <a:latin typeface="+mn-lt"/>
                          <a:ea typeface="+mn-ea"/>
                          <a:cs typeface="+mn-cs"/>
                        </a:rPr>
                        <a:t>Develop enterprise network architecture/sourcing strategy</a:t>
                      </a:r>
                    </a:p>
                    <a:p>
                      <a:pPr marL="115888" indent="-115888">
                        <a:spcBef>
                          <a:spcPts val="300"/>
                        </a:spcBef>
                        <a:buClr>
                          <a:srgbClr val="00529B"/>
                        </a:buClr>
                        <a:buFont typeface="Wingdings" pitchFamily="2" charset="2"/>
                        <a:buChar char="§"/>
                      </a:pPr>
                      <a:r>
                        <a:rPr lang="en-US" sz="1100" dirty="0" smtClean="0">
                          <a:solidFill>
                            <a:srgbClr val="000099"/>
                          </a:solidFill>
                          <a:latin typeface="+mn-lt"/>
                          <a:ea typeface="+mn-ea"/>
                          <a:cs typeface="+mn-cs"/>
                        </a:rPr>
                        <a:t>Define network services and establish services levels and a chargeback/funding mechanism</a:t>
                      </a:r>
                    </a:p>
                  </a:txBody>
                  <a:tcP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solidFill>
                      <a:schemeClr val="bg1">
                        <a:alpha val="20000"/>
                      </a:schemeClr>
                    </a:solidFill>
                  </a:tcPr>
                </a:tc>
                <a:tc>
                  <a:txBody>
                    <a:bodyPr/>
                    <a:lstStyle/>
                    <a:p>
                      <a:pPr marL="115888" indent="-115888" algn="l" defTabSz="914400" rtl="0" eaLnBrk="1" latinLnBrk="0" hangingPunct="1">
                        <a:spcBef>
                          <a:spcPts val="300"/>
                        </a:spcBef>
                        <a:buClr>
                          <a:srgbClr val="00529B"/>
                        </a:buClr>
                        <a:buFont typeface="Wingdings" pitchFamily="2" charset="2"/>
                        <a:buChar char="§"/>
                      </a:pPr>
                      <a:r>
                        <a:rPr lang="en-US" sz="1100" kern="1200" dirty="0" smtClean="0">
                          <a:solidFill>
                            <a:srgbClr val="000099"/>
                          </a:solidFill>
                          <a:latin typeface="+mn-lt"/>
                          <a:ea typeface="+mn-ea"/>
                          <a:cs typeface="+mn-cs"/>
                        </a:rPr>
                        <a:t>Extend DWDM network to all locations</a:t>
                      </a:r>
                    </a:p>
                    <a:p>
                      <a:pPr marL="115888" indent="-115888" algn="l" defTabSz="914400" rtl="0" eaLnBrk="1" latinLnBrk="0" hangingPunct="1">
                        <a:spcBef>
                          <a:spcPts val="300"/>
                        </a:spcBef>
                        <a:buClr>
                          <a:srgbClr val="00529B"/>
                        </a:buClr>
                        <a:buFont typeface="Wingdings" pitchFamily="2" charset="2"/>
                        <a:buChar char="§"/>
                      </a:pPr>
                      <a:r>
                        <a:rPr lang="en-US" sz="1100" b="1" kern="1200" dirty="0" smtClean="0">
                          <a:solidFill>
                            <a:srgbClr val="000099"/>
                          </a:solidFill>
                          <a:latin typeface="+mn-lt"/>
                          <a:ea typeface="+mn-ea"/>
                          <a:cs typeface="+mn-cs"/>
                        </a:rPr>
                        <a:t>Upgrade and Modernize DWDM infrastructure to support 10Gbps and greater backbone</a:t>
                      </a:r>
                    </a:p>
                    <a:p>
                      <a:pPr marL="115888" indent="-115888" algn="l" defTabSz="914400" rtl="0" eaLnBrk="1" latinLnBrk="0" hangingPunct="1">
                        <a:spcBef>
                          <a:spcPts val="300"/>
                        </a:spcBef>
                        <a:buClr>
                          <a:srgbClr val="00529B"/>
                        </a:buClr>
                        <a:buFont typeface="Wingdings" pitchFamily="2" charset="2"/>
                        <a:buChar char="§"/>
                      </a:pPr>
                      <a:r>
                        <a:rPr lang="en-US" sz="1100" b="1" kern="1200" dirty="0" smtClean="0">
                          <a:solidFill>
                            <a:srgbClr val="000099"/>
                          </a:solidFill>
                          <a:latin typeface="+mn-lt"/>
                          <a:ea typeface="+mn-ea"/>
                          <a:cs typeface="+mn-cs"/>
                        </a:rPr>
                        <a:t>Modernize and upgrade MPLS routers to support higher speed backbone</a:t>
                      </a:r>
                    </a:p>
                    <a:p>
                      <a:pPr marL="115888" indent="-115888" algn="l" defTabSz="914400" rtl="0" eaLnBrk="1" latinLnBrk="0" hangingPunct="1">
                        <a:spcBef>
                          <a:spcPts val="300"/>
                        </a:spcBef>
                        <a:buClr>
                          <a:srgbClr val="00529B"/>
                        </a:buClr>
                        <a:buFont typeface="Wingdings" pitchFamily="2" charset="2"/>
                        <a:buChar char="§"/>
                      </a:pPr>
                      <a:r>
                        <a:rPr lang="en-US" sz="1100" kern="1200" dirty="0" smtClean="0">
                          <a:solidFill>
                            <a:srgbClr val="000099"/>
                          </a:solidFill>
                          <a:latin typeface="+mn-lt"/>
                          <a:ea typeface="+mn-ea"/>
                          <a:cs typeface="+mn-cs"/>
                        </a:rPr>
                        <a:t>Extend fiber optic network to 30-40 additional sites</a:t>
                      </a:r>
                    </a:p>
                    <a:p>
                      <a:pPr marL="115888" indent="-115888">
                        <a:spcBef>
                          <a:spcPts val="300"/>
                        </a:spcBef>
                        <a:buClr>
                          <a:srgbClr val="00529B"/>
                        </a:buClr>
                        <a:buFont typeface="Wingdings" pitchFamily="2" charset="2"/>
                        <a:buChar char="§"/>
                      </a:pPr>
                      <a:r>
                        <a:rPr lang="en-US" sz="1100" dirty="0" smtClean="0">
                          <a:solidFill>
                            <a:srgbClr val="000000"/>
                          </a:solidFill>
                          <a:latin typeface="+mn-lt"/>
                          <a:ea typeface="+mn-ea"/>
                          <a:cs typeface="+mn-cs"/>
                        </a:rPr>
                        <a:t>Consolidate management of departmental local area networks (LAN’s)</a:t>
                      </a:r>
                    </a:p>
                    <a:p>
                      <a:endParaRPr lang="en-US" sz="1200" b="0" dirty="0" smtClean="0"/>
                    </a:p>
                  </a:txBody>
                  <a:tcP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solidFill>
                      <a:schemeClr val="bg1">
                        <a:alpha val="20000"/>
                      </a:schemeClr>
                    </a:solidFill>
                  </a:tcPr>
                </a:tc>
              </a:tr>
            </a:tbl>
          </a:graphicData>
        </a:graphic>
      </p:graphicFrame>
      <p:sp>
        <p:nvSpPr>
          <p:cNvPr id="2" name="Title 1"/>
          <p:cNvSpPr>
            <a:spLocks noGrp="1"/>
          </p:cNvSpPr>
          <p:nvPr>
            <p:ph type="title"/>
          </p:nvPr>
        </p:nvSpPr>
        <p:spPr/>
        <p:txBody>
          <a:bodyPr/>
          <a:lstStyle/>
          <a:p>
            <a:r>
              <a:rPr lang="en-US" dirty="0" smtClean="0"/>
              <a:t>Overview of Network Program Plan</a:t>
            </a:r>
            <a:br>
              <a:rPr lang="en-US" dirty="0" smtClean="0"/>
            </a:br>
            <a:r>
              <a:rPr lang="en-US" sz="1400" i="1" dirty="0"/>
              <a:t>Projects in the Network Program Plan address gaps and build toward the future state </a:t>
            </a:r>
            <a:r>
              <a:rPr lang="en-US" sz="1400" i="1" dirty="0" smtClean="0"/>
              <a:t>vision;  </a:t>
            </a:r>
            <a:r>
              <a:rPr lang="en-US" sz="1400" i="1" dirty="0"/>
              <a:t>They are prioritized and sequenced based on the following </a:t>
            </a:r>
            <a:r>
              <a:rPr lang="en-US" sz="1400" i="1" dirty="0" smtClean="0"/>
              <a:t>categories</a:t>
            </a:r>
            <a:endParaRPr lang="en-US" sz="1400" dirty="0"/>
          </a:p>
        </p:txBody>
      </p:sp>
      <p:sp>
        <p:nvSpPr>
          <p:cNvPr id="18" name="Pentagon 17"/>
          <p:cNvSpPr/>
          <p:nvPr/>
        </p:nvSpPr>
        <p:spPr bwMode="blackWhite">
          <a:xfrm>
            <a:off x="667031" y="1396946"/>
            <a:ext cx="1608083" cy="709448"/>
          </a:xfrm>
          <a:prstGeom prst="homePlate">
            <a:avLst/>
          </a:prstGeom>
          <a:solidFill>
            <a:srgbClr val="FF0000"/>
          </a:solidFill>
          <a:ln w="19050" algn="ctr">
            <a:noFill/>
            <a:round/>
            <a:headEnd/>
            <a:tailEnd/>
          </a:ln>
        </p:spPr>
        <p:txBody>
          <a:bodyPr wrap="square" lIns="45720" rIns="45720" rtlCol="0" anchor="ctr"/>
          <a:lstStyle/>
          <a:p>
            <a:pPr algn="ctr">
              <a:spcBef>
                <a:spcPct val="0"/>
              </a:spcBef>
            </a:pPr>
            <a:r>
              <a:rPr lang="en-US" sz="1200" b="1" dirty="0" smtClean="0">
                <a:solidFill>
                  <a:srgbClr val="000000"/>
                </a:solidFill>
              </a:rPr>
              <a:t>Stabilize</a:t>
            </a:r>
          </a:p>
        </p:txBody>
      </p:sp>
      <p:sp>
        <p:nvSpPr>
          <p:cNvPr id="19" name="Pentagon 18"/>
          <p:cNvSpPr/>
          <p:nvPr/>
        </p:nvSpPr>
        <p:spPr bwMode="blackWhite">
          <a:xfrm>
            <a:off x="2861310" y="1391686"/>
            <a:ext cx="1608083" cy="709448"/>
          </a:xfrm>
          <a:prstGeom prst="homePlate">
            <a:avLst/>
          </a:prstGeom>
          <a:solidFill>
            <a:srgbClr val="FFC000"/>
          </a:solidFill>
          <a:ln w="19050" algn="ctr">
            <a:noFill/>
            <a:round/>
            <a:headEnd/>
            <a:tailEnd/>
          </a:ln>
        </p:spPr>
        <p:txBody>
          <a:bodyPr wrap="square" lIns="45720" rIns="45720" rtlCol="0" anchor="ctr"/>
          <a:lstStyle/>
          <a:p>
            <a:pPr algn="ctr">
              <a:spcBef>
                <a:spcPct val="0"/>
              </a:spcBef>
            </a:pPr>
            <a:r>
              <a:rPr lang="en-US" sz="1200" b="1" dirty="0" smtClean="0">
                <a:solidFill>
                  <a:srgbClr val="000000"/>
                </a:solidFill>
              </a:rPr>
              <a:t>Secure, Consolidate &amp; Fortify</a:t>
            </a:r>
          </a:p>
        </p:txBody>
      </p:sp>
      <p:sp>
        <p:nvSpPr>
          <p:cNvPr id="20" name="Pentagon 19"/>
          <p:cNvSpPr/>
          <p:nvPr/>
        </p:nvSpPr>
        <p:spPr bwMode="blackWhite">
          <a:xfrm>
            <a:off x="4901347" y="1402197"/>
            <a:ext cx="1608083" cy="709448"/>
          </a:xfrm>
          <a:prstGeom prst="homePlate">
            <a:avLst/>
          </a:prstGeom>
          <a:solidFill>
            <a:srgbClr val="FFFF00"/>
          </a:solidFill>
          <a:ln w="19050" algn="ctr">
            <a:noFill/>
            <a:round/>
            <a:headEnd/>
            <a:tailEnd/>
          </a:ln>
        </p:spPr>
        <p:txBody>
          <a:bodyPr wrap="square" lIns="45720" rIns="45720" rtlCol="0" anchor="ctr"/>
          <a:lstStyle/>
          <a:p>
            <a:pPr algn="ctr">
              <a:spcBef>
                <a:spcPct val="0"/>
              </a:spcBef>
            </a:pPr>
            <a:r>
              <a:rPr lang="en-US" sz="1200" b="1" dirty="0" smtClean="0">
                <a:solidFill>
                  <a:srgbClr val="000000"/>
                </a:solidFill>
              </a:rPr>
              <a:t>Establish a Foundation for the Future</a:t>
            </a:r>
          </a:p>
        </p:txBody>
      </p:sp>
      <p:sp>
        <p:nvSpPr>
          <p:cNvPr id="21" name="Pentagon 20"/>
          <p:cNvSpPr/>
          <p:nvPr/>
        </p:nvSpPr>
        <p:spPr bwMode="blackWhite">
          <a:xfrm>
            <a:off x="6963423" y="1381177"/>
            <a:ext cx="1608083" cy="709448"/>
          </a:xfrm>
          <a:prstGeom prst="homePlate">
            <a:avLst/>
          </a:prstGeom>
          <a:solidFill>
            <a:srgbClr val="00B050"/>
          </a:solidFill>
          <a:ln w="19050" algn="ctr">
            <a:noFill/>
            <a:round/>
            <a:headEnd/>
            <a:tailEnd/>
          </a:ln>
        </p:spPr>
        <p:txBody>
          <a:bodyPr wrap="square" lIns="45720" rIns="45720" rtlCol="0" anchor="ctr"/>
          <a:lstStyle/>
          <a:p>
            <a:pPr algn="ctr">
              <a:spcBef>
                <a:spcPct val="0"/>
              </a:spcBef>
            </a:pPr>
            <a:r>
              <a:rPr lang="en-US" sz="1200" b="1" dirty="0" smtClean="0">
                <a:solidFill>
                  <a:srgbClr val="FFFFFF"/>
                </a:solidFill>
              </a:rPr>
              <a:t>Modernize &amp; Expand</a:t>
            </a:r>
          </a:p>
        </p:txBody>
      </p:sp>
      <p:sp>
        <p:nvSpPr>
          <p:cNvPr id="27" name="TextBox 26"/>
          <p:cNvSpPr txBox="1"/>
          <p:nvPr/>
        </p:nvSpPr>
        <p:spPr>
          <a:xfrm rot="16200000">
            <a:off x="-100224" y="1633387"/>
            <a:ext cx="924910" cy="315310"/>
          </a:xfrm>
          <a:prstGeom prst="rect">
            <a:avLst/>
          </a:prstGeom>
          <a:noFill/>
        </p:spPr>
        <p:txBody>
          <a:bodyPr wrap="none" rtlCol="0">
            <a:noAutofit/>
          </a:bodyPr>
          <a:lstStyle/>
          <a:p>
            <a:r>
              <a:rPr lang="en-US" sz="1400" b="1" dirty="0" smtClean="0">
                <a:solidFill>
                  <a:srgbClr val="00529B">
                    <a:lumMod val="75000"/>
                  </a:srgbClr>
                </a:solidFill>
              </a:rPr>
              <a:t>Category</a:t>
            </a:r>
          </a:p>
        </p:txBody>
      </p:sp>
      <p:sp>
        <p:nvSpPr>
          <p:cNvPr id="28" name="TextBox 27"/>
          <p:cNvSpPr txBox="1"/>
          <p:nvPr/>
        </p:nvSpPr>
        <p:spPr>
          <a:xfrm rot="16200000">
            <a:off x="102100" y="2645004"/>
            <a:ext cx="520265" cy="315310"/>
          </a:xfrm>
          <a:prstGeom prst="rect">
            <a:avLst/>
          </a:prstGeom>
          <a:noFill/>
        </p:spPr>
        <p:txBody>
          <a:bodyPr wrap="none" rtlCol="0">
            <a:noAutofit/>
          </a:bodyPr>
          <a:lstStyle/>
          <a:p>
            <a:r>
              <a:rPr lang="en-US" sz="1400" b="1" dirty="0" smtClean="0">
                <a:solidFill>
                  <a:srgbClr val="00529B">
                    <a:lumMod val="75000"/>
                  </a:srgbClr>
                </a:solidFill>
              </a:rPr>
              <a:t>Goal </a:t>
            </a:r>
          </a:p>
        </p:txBody>
      </p:sp>
      <p:sp>
        <p:nvSpPr>
          <p:cNvPr id="33" name="TextBox 32"/>
          <p:cNvSpPr txBox="1"/>
          <p:nvPr/>
        </p:nvSpPr>
        <p:spPr>
          <a:xfrm>
            <a:off x="197065" y="6459107"/>
            <a:ext cx="3979830" cy="914400"/>
          </a:xfrm>
          <a:prstGeom prst="rect">
            <a:avLst/>
          </a:prstGeom>
          <a:noFill/>
        </p:spPr>
        <p:txBody>
          <a:bodyPr wrap="square" rtlCol="0">
            <a:noAutofit/>
          </a:bodyPr>
          <a:lstStyle/>
          <a:p>
            <a:pPr marL="115888" indent="-115888">
              <a:spcBef>
                <a:spcPts val="300"/>
              </a:spcBef>
              <a:buClr>
                <a:srgbClr val="00529B"/>
              </a:buClr>
              <a:buFont typeface="Wingdings" pitchFamily="2" charset="2"/>
              <a:buChar char="§"/>
            </a:pPr>
            <a:r>
              <a:rPr lang="en-US" sz="1000" dirty="0" smtClean="0">
                <a:solidFill>
                  <a:srgbClr val="000099"/>
                </a:solidFill>
                <a:latin typeface="Arial"/>
                <a:ea typeface="Arial Unicode MS"/>
                <a:cs typeface="Arial Unicode MS"/>
              </a:rPr>
              <a:t>Activities in Blue are Currently In Progress</a:t>
            </a:r>
          </a:p>
        </p:txBody>
      </p:sp>
      <p:sp>
        <p:nvSpPr>
          <p:cNvPr id="42" name="TextBox 41"/>
          <p:cNvSpPr txBox="1"/>
          <p:nvPr/>
        </p:nvSpPr>
        <p:spPr>
          <a:xfrm rot="16200000">
            <a:off x="-284146" y="5035792"/>
            <a:ext cx="1292752" cy="315310"/>
          </a:xfrm>
          <a:prstGeom prst="rect">
            <a:avLst/>
          </a:prstGeom>
          <a:noFill/>
        </p:spPr>
        <p:txBody>
          <a:bodyPr wrap="none" rtlCol="0">
            <a:noAutofit/>
          </a:bodyPr>
          <a:lstStyle/>
          <a:p>
            <a:r>
              <a:rPr lang="en-US" sz="1400" b="1" dirty="0" smtClean="0">
                <a:solidFill>
                  <a:srgbClr val="00529B">
                    <a:lumMod val="75000"/>
                  </a:srgbClr>
                </a:solidFill>
              </a:rPr>
              <a:t>Key Activities</a:t>
            </a:r>
          </a:p>
        </p:txBody>
      </p:sp>
      <p:sp>
        <p:nvSpPr>
          <p:cNvPr id="45" name="TextBox 44"/>
          <p:cNvSpPr txBox="1"/>
          <p:nvPr/>
        </p:nvSpPr>
        <p:spPr>
          <a:xfrm>
            <a:off x="578897" y="3123679"/>
            <a:ext cx="2231251" cy="731520"/>
          </a:xfrm>
          <a:prstGeom prst="rect">
            <a:avLst/>
          </a:prstGeom>
          <a:noFill/>
          <a:ln w="31750">
            <a:solidFill>
              <a:schemeClr val="accent1">
                <a:lumMod val="50000"/>
              </a:schemeClr>
            </a:solidFill>
          </a:ln>
        </p:spPr>
        <p:txBody>
          <a:bodyPr wrap="square" rtlCol="0">
            <a:spAutoFit/>
          </a:bodyPr>
          <a:lstStyle/>
          <a:p>
            <a:endParaRPr lang="en-US" dirty="0"/>
          </a:p>
        </p:txBody>
      </p:sp>
      <p:sp>
        <p:nvSpPr>
          <p:cNvPr id="47" name="TextBox 46"/>
          <p:cNvSpPr txBox="1"/>
          <p:nvPr/>
        </p:nvSpPr>
        <p:spPr>
          <a:xfrm>
            <a:off x="2869417" y="6459107"/>
            <a:ext cx="4236463" cy="892552"/>
          </a:xfrm>
          <a:prstGeom prst="rect">
            <a:avLst/>
          </a:prstGeom>
          <a:noFill/>
        </p:spPr>
        <p:txBody>
          <a:bodyPr wrap="square" rtlCol="0">
            <a:spAutoFit/>
          </a:bodyPr>
          <a:lstStyle/>
          <a:p>
            <a:pPr marL="115888" lvl="0" indent="-115888">
              <a:spcBef>
                <a:spcPts val="300"/>
              </a:spcBef>
              <a:buClr>
                <a:srgbClr val="00529B"/>
              </a:buClr>
              <a:buFont typeface="Wingdings" pitchFamily="2" charset="2"/>
              <a:buChar char="§"/>
            </a:pPr>
            <a:r>
              <a:rPr lang="en-US" sz="1000" b="1" dirty="0" smtClean="0">
                <a:solidFill>
                  <a:srgbClr val="000099"/>
                </a:solidFill>
                <a:latin typeface="Arial"/>
                <a:ea typeface="Arial Unicode MS"/>
                <a:cs typeface="Arial Unicode MS"/>
              </a:rPr>
              <a:t>Activities </a:t>
            </a:r>
            <a:r>
              <a:rPr lang="en-US" sz="1000" b="1" dirty="0">
                <a:solidFill>
                  <a:srgbClr val="000099"/>
                </a:solidFill>
                <a:latin typeface="Arial"/>
                <a:ea typeface="Arial Unicode MS"/>
                <a:cs typeface="Arial Unicode MS"/>
              </a:rPr>
              <a:t>in Blue and Bold are Part of Critical </a:t>
            </a:r>
            <a:r>
              <a:rPr lang="en-US" sz="1000" b="1" dirty="0" smtClean="0">
                <a:solidFill>
                  <a:srgbClr val="000099"/>
                </a:solidFill>
                <a:latin typeface="Arial"/>
                <a:ea typeface="Arial Unicode MS"/>
                <a:cs typeface="Arial Unicode MS"/>
              </a:rPr>
              <a:t>Ongoing Projects</a:t>
            </a:r>
            <a:endParaRPr lang="en-US" sz="1000" b="1" dirty="0">
              <a:solidFill>
                <a:srgbClr val="000099"/>
              </a:solidFill>
              <a:latin typeface="Arial"/>
              <a:ea typeface="Arial Unicode MS"/>
              <a:cs typeface="Arial Unicode MS"/>
            </a:endParaRPr>
          </a:p>
          <a:p>
            <a:endParaRPr lang="en-US" dirty="0"/>
          </a:p>
        </p:txBody>
      </p:sp>
      <p:sp>
        <p:nvSpPr>
          <p:cNvPr id="49" name="TextBox 48"/>
          <p:cNvSpPr txBox="1"/>
          <p:nvPr/>
        </p:nvSpPr>
        <p:spPr>
          <a:xfrm>
            <a:off x="6741100" y="3500456"/>
            <a:ext cx="2231251" cy="1280160"/>
          </a:xfrm>
          <a:prstGeom prst="rect">
            <a:avLst/>
          </a:prstGeom>
          <a:noFill/>
          <a:ln w="31750">
            <a:solidFill>
              <a:schemeClr val="accent1">
                <a:lumMod val="50000"/>
              </a:schemeClr>
            </a:solidFill>
          </a:ln>
        </p:spPr>
        <p:txBody>
          <a:bodyPr wrap="square" rtlCol="0">
            <a:noAutofit/>
          </a:bodyPr>
          <a:lstStyle/>
          <a:p>
            <a:endParaRPr lang="en-US" dirty="0"/>
          </a:p>
        </p:txBody>
      </p:sp>
      <p:sp>
        <p:nvSpPr>
          <p:cNvPr id="22" name="TextBox 21"/>
          <p:cNvSpPr txBox="1"/>
          <p:nvPr/>
        </p:nvSpPr>
        <p:spPr>
          <a:xfrm>
            <a:off x="588076" y="4388796"/>
            <a:ext cx="2231251" cy="365760"/>
          </a:xfrm>
          <a:prstGeom prst="rect">
            <a:avLst/>
          </a:prstGeom>
          <a:noFill/>
          <a:ln w="31750">
            <a:solidFill>
              <a:schemeClr val="accent1">
                <a:lumMod val="50000"/>
              </a:schemeClr>
            </a:solidFill>
          </a:ln>
        </p:spPr>
        <p:txBody>
          <a:bodyPr wrap="square" rtlCol="0">
            <a:spAutoFit/>
          </a:bodyPr>
          <a:lstStyle/>
          <a:p>
            <a:endParaRPr lang="en-US" dirty="0"/>
          </a:p>
        </p:txBody>
      </p:sp>
      <p:sp>
        <p:nvSpPr>
          <p:cNvPr id="23" name="Oval 22"/>
          <p:cNvSpPr/>
          <p:nvPr/>
        </p:nvSpPr>
        <p:spPr bwMode="auto">
          <a:xfrm>
            <a:off x="374578" y="3092830"/>
            <a:ext cx="309260" cy="275422"/>
          </a:xfrm>
          <a:prstGeom prst="ellipse">
            <a:avLst/>
          </a:prstGeom>
          <a:solidFill>
            <a:schemeClr val="bg1"/>
          </a:solidFill>
          <a:ln w="31750" cap="flat" cmpd="sng" algn="ctr">
            <a:solidFill>
              <a:srgbClr val="000099"/>
            </a:solidFill>
            <a:prstDash val="solid"/>
            <a:round/>
            <a:headEnd type="none" w="med" len="med"/>
            <a:tailEnd type="none" w="med" len="med"/>
          </a:ln>
          <a:effectLst/>
          <a:extLst/>
        </p:spPr>
        <p:txBody>
          <a:bodyPr vert="horz" wrap="none" lIns="91440" tIns="91440" rIns="91440" bIns="9144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30000"/>
              </a:spcBef>
              <a:spcAft>
                <a:spcPct val="10000"/>
              </a:spcAft>
              <a:buClrTx/>
              <a:buSzTx/>
              <a:buFontTx/>
              <a:buNone/>
              <a:tabLst/>
            </a:pPr>
            <a:r>
              <a:rPr kumimoji="0" lang="en-US" sz="1100" b="1" i="0" u="none" strike="noStrike" cap="none" normalizeH="0" baseline="0" dirty="0" smtClean="0">
                <a:ln>
                  <a:noFill/>
                </a:ln>
                <a:solidFill>
                  <a:srgbClr val="000099"/>
                </a:solidFill>
                <a:effectLst/>
                <a:latin typeface="Arial" charset="0"/>
              </a:rPr>
              <a:t>1</a:t>
            </a:r>
          </a:p>
        </p:txBody>
      </p:sp>
      <p:sp>
        <p:nvSpPr>
          <p:cNvPr id="24" name="Oval 23"/>
          <p:cNvSpPr/>
          <p:nvPr/>
        </p:nvSpPr>
        <p:spPr bwMode="auto">
          <a:xfrm>
            <a:off x="383757" y="4313879"/>
            <a:ext cx="309260" cy="275422"/>
          </a:xfrm>
          <a:prstGeom prst="ellipse">
            <a:avLst/>
          </a:prstGeom>
          <a:solidFill>
            <a:schemeClr val="bg1"/>
          </a:solidFill>
          <a:ln w="31750" cap="flat" cmpd="sng" algn="ctr">
            <a:solidFill>
              <a:srgbClr val="000099"/>
            </a:solidFill>
            <a:prstDash val="solid"/>
            <a:round/>
            <a:headEnd type="none" w="med" len="med"/>
            <a:tailEnd type="none" w="med" len="med"/>
          </a:ln>
          <a:effectLst/>
          <a:extLst/>
        </p:spPr>
        <p:txBody>
          <a:bodyPr vert="horz" wrap="none" lIns="91440" tIns="91440" rIns="91440" bIns="9144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30000"/>
              </a:spcBef>
              <a:spcAft>
                <a:spcPct val="10000"/>
              </a:spcAft>
              <a:buClrTx/>
              <a:buSzTx/>
              <a:buFontTx/>
              <a:buNone/>
              <a:tabLst/>
            </a:pPr>
            <a:r>
              <a:rPr kumimoji="0" lang="en-US" sz="1100" b="1" i="0" u="none" strike="noStrike" cap="none" normalizeH="0" baseline="0" dirty="0" smtClean="0">
                <a:ln>
                  <a:noFill/>
                </a:ln>
                <a:solidFill>
                  <a:srgbClr val="000099"/>
                </a:solidFill>
                <a:effectLst/>
                <a:latin typeface="Arial" charset="0"/>
              </a:rPr>
              <a:t>2</a:t>
            </a:r>
          </a:p>
        </p:txBody>
      </p:sp>
      <p:sp>
        <p:nvSpPr>
          <p:cNvPr id="25" name="Oval 24"/>
          <p:cNvSpPr/>
          <p:nvPr/>
        </p:nvSpPr>
        <p:spPr bwMode="auto">
          <a:xfrm>
            <a:off x="6537010" y="3464097"/>
            <a:ext cx="309260" cy="275422"/>
          </a:xfrm>
          <a:prstGeom prst="ellipse">
            <a:avLst/>
          </a:prstGeom>
          <a:solidFill>
            <a:schemeClr val="bg1"/>
          </a:solidFill>
          <a:ln w="31750" cap="flat" cmpd="sng" algn="ctr">
            <a:solidFill>
              <a:srgbClr val="000099"/>
            </a:solidFill>
            <a:prstDash val="solid"/>
            <a:round/>
            <a:headEnd type="none" w="med" len="med"/>
            <a:tailEnd type="none" w="med" len="med"/>
          </a:ln>
          <a:effectLst/>
          <a:extLst/>
        </p:spPr>
        <p:txBody>
          <a:bodyPr vert="horz" wrap="none" lIns="91440" tIns="91440" rIns="91440" bIns="9144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30000"/>
              </a:spcBef>
              <a:spcAft>
                <a:spcPct val="10000"/>
              </a:spcAft>
              <a:buClrTx/>
              <a:buSzTx/>
              <a:buFontTx/>
              <a:buNone/>
              <a:tabLst/>
            </a:pPr>
            <a:r>
              <a:rPr kumimoji="0" lang="en-US" sz="1100" b="1" i="0" u="none" strike="noStrike" cap="none" normalizeH="0" baseline="0" dirty="0" smtClean="0">
                <a:ln>
                  <a:noFill/>
                </a:ln>
                <a:solidFill>
                  <a:srgbClr val="000099"/>
                </a:solidFill>
                <a:effectLst/>
                <a:latin typeface="Arial" charset="0"/>
              </a:rPr>
              <a:t>3</a:t>
            </a:r>
          </a:p>
        </p:txBody>
      </p:sp>
    </p:spTree>
    <p:extLst>
      <p:ext uri="{BB962C8B-B14F-4D97-AF65-F5344CB8AC3E}">
        <p14:creationId xmlns:p14="http://schemas.microsoft.com/office/powerpoint/2010/main" val="367665813"/>
      </p:ext>
    </p:extLst>
  </p:cSld>
  <p:clrMapOvr>
    <a:masterClrMapping/>
  </p:clrMapOvr>
  <p:transition>
    <p:sndAc>
      <p:stSnd>
        <p:snd r:embed="rId3" name="click.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Inter-Data </a:t>
            </a:r>
            <a:r>
              <a:rPr lang="en-US" dirty="0"/>
              <a:t>C</a:t>
            </a:r>
            <a:r>
              <a:rPr lang="en-US" dirty="0" smtClean="0"/>
              <a:t>enter Connectivity</a:t>
            </a:r>
            <a:br>
              <a:rPr lang="en-US" dirty="0" smtClean="0"/>
            </a:br>
            <a:r>
              <a:rPr lang="en-US" sz="1400" i="1" dirty="0" smtClean="0"/>
              <a:t>Introduction to Inter-Data Center Connectivity Design</a:t>
            </a:r>
            <a:endParaRPr lang="en-US" sz="1400" i="1" dirty="0"/>
          </a:p>
        </p:txBody>
      </p:sp>
      <p:sp>
        <p:nvSpPr>
          <p:cNvPr id="4" name="Rectangle 2"/>
          <p:cNvSpPr>
            <a:spLocks noChangeArrowheads="1"/>
          </p:cNvSpPr>
          <p:nvPr/>
        </p:nvSpPr>
        <p:spPr bwMode="auto">
          <a:xfrm>
            <a:off x="1" y="-2616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74185737"/>
              </p:ext>
            </p:extLst>
          </p:nvPr>
        </p:nvGraphicFramePr>
        <p:xfrm>
          <a:off x="2943497" y="1848674"/>
          <a:ext cx="6065168" cy="4131695"/>
        </p:xfrm>
        <a:graphic>
          <a:graphicData uri="http://schemas.openxmlformats.org/presentationml/2006/ole">
            <mc:AlternateContent xmlns:mc="http://schemas.openxmlformats.org/markup-compatibility/2006">
              <mc:Choice xmlns:v="urn:schemas-microsoft-com:vml" Requires="v">
                <p:oleObj spid="_x0000_s5199" r:id="rId5" imgW="9620385" imgH="6562815" progId="Visio.Drawing.15">
                  <p:embed/>
                </p:oleObj>
              </mc:Choice>
              <mc:Fallback>
                <p:oleObj r:id="rId5" imgW="9620385" imgH="6562815"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497" y="1848674"/>
                        <a:ext cx="6065168" cy="4131695"/>
                      </a:xfrm>
                      <a:prstGeom prst="rect">
                        <a:avLst/>
                      </a:prstGeom>
                      <a:noFill/>
                    </p:spPr>
                  </p:pic>
                </p:oleObj>
              </mc:Fallback>
            </mc:AlternateContent>
          </a:graphicData>
        </a:graphic>
      </p:graphicFrame>
      <p:sp>
        <p:nvSpPr>
          <p:cNvPr id="22" name="TextBox 21"/>
          <p:cNvSpPr txBox="1"/>
          <p:nvPr/>
        </p:nvSpPr>
        <p:spPr>
          <a:xfrm>
            <a:off x="119347" y="3557603"/>
            <a:ext cx="3037509" cy="1277273"/>
          </a:xfrm>
          <a:prstGeom prst="rect">
            <a:avLst/>
          </a:prstGeom>
          <a:noFill/>
        </p:spPr>
        <p:txBody>
          <a:bodyPr wrap="square" rtlCol="0">
            <a:spAutoFit/>
          </a:bodyPr>
          <a:lstStyle/>
          <a:p>
            <a:r>
              <a:rPr lang="en-US" sz="1400" dirty="0"/>
              <a:t>The solution </a:t>
            </a:r>
            <a:r>
              <a:rPr lang="en-US" sz="1400" dirty="0" smtClean="0"/>
              <a:t>includes three major components:</a:t>
            </a:r>
            <a:endParaRPr lang="en-US" sz="1400" dirty="0"/>
          </a:p>
          <a:p>
            <a:r>
              <a:rPr lang="en-US" sz="1400" b="1" u="sng" dirty="0" smtClean="0"/>
              <a:t>1:  Connectivity </a:t>
            </a:r>
            <a:r>
              <a:rPr lang="en-US" sz="1400" b="1" u="sng" dirty="0"/>
              <a:t>through Dense Wavelength Division </a:t>
            </a:r>
            <a:r>
              <a:rPr lang="en-US" sz="1400" b="1" u="sng" dirty="0" smtClean="0"/>
              <a:t>Multiplexing (DWDM) over Oceanic fiber</a:t>
            </a:r>
            <a:endParaRPr lang="en-US" sz="1400" dirty="0" smtClean="0"/>
          </a:p>
        </p:txBody>
      </p:sp>
      <p:sp>
        <p:nvSpPr>
          <p:cNvPr id="23" name="TextBox 22"/>
          <p:cNvSpPr txBox="1"/>
          <p:nvPr/>
        </p:nvSpPr>
        <p:spPr>
          <a:xfrm>
            <a:off x="106100" y="1419515"/>
            <a:ext cx="2570605" cy="2031325"/>
          </a:xfrm>
          <a:prstGeom prst="rect">
            <a:avLst/>
          </a:prstGeom>
          <a:noFill/>
        </p:spPr>
        <p:txBody>
          <a:bodyPr wrap="square" rtlCol="0">
            <a:spAutoFit/>
          </a:bodyPr>
          <a:lstStyle/>
          <a:p>
            <a:r>
              <a:rPr lang="en-US" sz="1400" dirty="0" smtClean="0"/>
              <a:t>The solution for Inter-Data Center network connections has been designed to meet all data center requirements</a:t>
            </a:r>
            <a:r>
              <a:rPr lang="en-US" sz="1400" dirty="0"/>
              <a:t>, </a:t>
            </a:r>
            <a:r>
              <a:rPr lang="en-US" sz="1400" dirty="0" smtClean="0"/>
              <a:t>i.e., high </a:t>
            </a:r>
            <a:r>
              <a:rPr lang="en-US" sz="1400" dirty="0"/>
              <a:t>availability, high capacity, and high </a:t>
            </a:r>
            <a:r>
              <a:rPr lang="en-US" sz="1400" dirty="0" smtClean="0"/>
              <a:t>scalability (including the requirements of the Government Private Cloud Project)</a:t>
            </a:r>
            <a:endParaRPr lang="en-US" sz="1400" dirty="0"/>
          </a:p>
        </p:txBody>
      </p:sp>
      <p:sp>
        <p:nvSpPr>
          <p:cNvPr id="15" name="TextBox 14"/>
          <p:cNvSpPr txBox="1"/>
          <p:nvPr/>
        </p:nvSpPr>
        <p:spPr>
          <a:xfrm>
            <a:off x="7480451" y="4617545"/>
            <a:ext cx="1465243" cy="523220"/>
          </a:xfrm>
          <a:prstGeom prst="rect">
            <a:avLst/>
          </a:prstGeom>
          <a:solidFill>
            <a:schemeClr val="bg1"/>
          </a:solidFill>
        </p:spPr>
        <p:txBody>
          <a:bodyPr wrap="square" rtlCol="0">
            <a:spAutoFit/>
          </a:bodyPr>
          <a:lstStyle/>
          <a:p>
            <a:endParaRPr lang="en-US" dirty="0"/>
          </a:p>
        </p:txBody>
      </p:sp>
      <p:sp>
        <p:nvSpPr>
          <p:cNvPr id="25" name="TextBox 24"/>
          <p:cNvSpPr txBox="1"/>
          <p:nvPr/>
        </p:nvSpPr>
        <p:spPr>
          <a:xfrm>
            <a:off x="162698" y="5763546"/>
            <a:ext cx="4255066" cy="523220"/>
          </a:xfrm>
          <a:prstGeom prst="rect">
            <a:avLst/>
          </a:prstGeom>
          <a:noFill/>
        </p:spPr>
        <p:txBody>
          <a:bodyPr wrap="square" rtlCol="0">
            <a:spAutoFit/>
          </a:bodyPr>
          <a:lstStyle/>
          <a:p>
            <a:r>
              <a:rPr lang="en-US" sz="1400" i="1" dirty="0" smtClean="0"/>
              <a:t>The advantage of using these three major solution components is explained on the next slide</a:t>
            </a:r>
            <a:endParaRPr lang="en-US" sz="1400" i="1" dirty="0"/>
          </a:p>
        </p:txBody>
      </p:sp>
      <p:sp>
        <p:nvSpPr>
          <p:cNvPr id="10" name="Oval 9"/>
          <p:cNvSpPr/>
          <p:nvPr/>
        </p:nvSpPr>
        <p:spPr bwMode="auto">
          <a:xfrm>
            <a:off x="121187" y="437761"/>
            <a:ext cx="309260" cy="275422"/>
          </a:xfrm>
          <a:prstGeom prst="ellipse">
            <a:avLst/>
          </a:prstGeom>
          <a:solidFill>
            <a:schemeClr val="bg1"/>
          </a:solidFill>
          <a:ln w="31750" cap="flat" cmpd="sng" algn="ctr">
            <a:solidFill>
              <a:srgbClr val="000099"/>
            </a:solidFill>
            <a:prstDash val="solid"/>
            <a:round/>
            <a:headEnd type="none" w="med" len="med"/>
            <a:tailEnd type="none" w="med" len="med"/>
          </a:ln>
          <a:effectLst/>
          <a:extLst/>
        </p:spPr>
        <p:txBody>
          <a:bodyPr vert="horz" wrap="none" lIns="91440" tIns="91440" rIns="91440" bIns="9144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30000"/>
              </a:spcBef>
              <a:spcAft>
                <a:spcPct val="10000"/>
              </a:spcAft>
              <a:buClrTx/>
              <a:buSzTx/>
              <a:buFontTx/>
              <a:buNone/>
              <a:tabLst/>
            </a:pPr>
            <a:r>
              <a:rPr kumimoji="0" lang="en-US" sz="1100" b="1" i="0" u="none" strike="noStrike" cap="none" normalizeH="0" baseline="0" dirty="0" smtClean="0">
                <a:ln>
                  <a:noFill/>
                </a:ln>
                <a:solidFill>
                  <a:srgbClr val="000099"/>
                </a:solidFill>
                <a:effectLst/>
                <a:latin typeface="Arial" charset="0"/>
              </a:rPr>
              <a:t>1</a:t>
            </a:r>
          </a:p>
        </p:txBody>
      </p:sp>
      <p:sp>
        <p:nvSpPr>
          <p:cNvPr id="11" name="TextBox 10"/>
          <p:cNvSpPr txBox="1"/>
          <p:nvPr/>
        </p:nvSpPr>
        <p:spPr>
          <a:xfrm>
            <a:off x="116986" y="4812281"/>
            <a:ext cx="4300778" cy="630942"/>
          </a:xfrm>
          <a:prstGeom prst="rect">
            <a:avLst/>
          </a:prstGeom>
          <a:noFill/>
        </p:spPr>
        <p:txBody>
          <a:bodyPr wrap="square" rtlCol="0">
            <a:spAutoFit/>
          </a:bodyPr>
          <a:lstStyle/>
          <a:p>
            <a:r>
              <a:rPr lang="en-US" sz="1400" b="1" u="sng" dirty="0" smtClean="0"/>
              <a:t>2:  Connectivity through Carrier Services</a:t>
            </a:r>
            <a:endParaRPr lang="en-US" sz="1400" dirty="0" smtClean="0"/>
          </a:p>
          <a:p>
            <a:r>
              <a:rPr lang="en-US" sz="1400" b="1" u="sng" dirty="0" smtClean="0"/>
              <a:t>3:  Redundant Network Equipment</a:t>
            </a:r>
            <a:endParaRPr lang="en-US" sz="1400" dirty="0"/>
          </a:p>
        </p:txBody>
      </p:sp>
    </p:spTree>
    <p:extLst>
      <p:ext uri="{BB962C8B-B14F-4D97-AF65-F5344CB8AC3E}">
        <p14:creationId xmlns:p14="http://schemas.microsoft.com/office/powerpoint/2010/main" val="2648897346"/>
      </p:ext>
    </p:extLst>
  </p:cSld>
  <p:clrMapOvr>
    <a:masterClrMapping/>
  </p:clrMapOvr>
  <p:transition>
    <p:sndAc>
      <p:stSnd>
        <p:snd r:embed="rId4" name="click.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2" y="190503"/>
            <a:ext cx="10089059" cy="885825"/>
          </a:xfrm>
        </p:spPr>
        <p:txBody>
          <a:bodyPr/>
          <a:lstStyle/>
          <a:p>
            <a:r>
              <a:rPr lang="en-US" dirty="0" smtClean="0"/>
              <a:t> Inter-Data </a:t>
            </a:r>
            <a:r>
              <a:rPr lang="en-US" dirty="0"/>
              <a:t>C</a:t>
            </a:r>
            <a:r>
              <a:rPr lang="en-US" dirty="0" smtClean="0"/>
              <a:t>enter Connectivity</a:t>
            </a:r>
            <a:br>
              <a:rPr lang="en-US" dirty="0" smtClean="0"/>
            </a:br>
            <a:r>
              <a:rPr lang="en-US" sz="1400" i="1" dirty="0" smtClean="0"/>
              <a:t>Inter-Data Center Connectivity Must  be High Capacity; and Scalable, Reliable and Available </a:t>
            </a:r>
            <a:endParaRPr lang="en-US" i="1" dirty="0"/>
          </a:p>
        </p:txBody>
      </p:sp>
      <p:sp>
        <p:nvSpPr>
          <p:cNvPr id="4" name="Rectangle 2"/>
          <p:cNvSpPr>
            <a:spLocks noChangeArrowheads="1"/>
          </p:cNvSpPr>
          <p:nvPr/>
        </p:nvSpPr>
        <p:spPr bwMode="auto">
          <a:xfrm>
            <a:off x="1" y="-2616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672489569"/>
              </p:ext>
            </p:extLst>
          </p:nvPr>
        </p:nvGraphicFramePr>
        <p:xfrm>
          <a:off x="122960" y="3910247"/>
          <a:ext cx="3411272" cy="2752580"/>
        </p:xfrm>
        <a:graphic>
          <a:graphicData uri="http://schemas.openxmlformats.org/presentationml/2006/ole">
            <mc:AlternateContent xmlns:mc="http://schemas.openxmlformats.org/markup-compatibility/2006">
              <mc:Choice xmlns:v="urn:schemas-microsoft-com:vml" Requires="v">
                <p:oleObj spid="_x0000_s15426" r:id="rId5" imgW="8391457" imgH="6772275" progId="Visio.Drawing.15">
                  <p:embed/>
                </p:oleObj>
              </mc:Choice>
              <mc:Fallback>
                <p:oleObj r:id="rId5" imgW="8391457" imgH="6772275" progId="Visio.Drawing.1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960" y="3910247"/>
                        <a:ext cx="3411272" cy="2752580"/>
                      </a:xfrm>
                      <a:prstGeom prst="rect">
                        <a:avLst/>
                      </a:prstGeom>
                      <a:noFill/>
                      <a:ln>
                        <a:noFill/>
                      </a:ln>
                    </p:spPr>
                  </p:pic>
                </p:oleObj>
              </mc:Fallback>
            </mc:AlternateContent>
          </a:graphicData>
        </a:graphic>
      </p:graphicFrame>
      <p:sp>
        <p:nvSpPr>
          <p:cNvPr id="13" name="Rectangle 12"/>
          <p:cNvSpPr/>
          <p:nvPr/>
        </p:nvSpPr>
        <p:spPr bwMode="auto">
          <a:xfrm>
            <a:off x="193973" y="3933195"/>
            <a:ext cx="3265324" cy="2834640"/>
          </a:xfrm>
          <a:prstGeom prst="rect">
            <a:avLst/>
          </a:prstGeom>
          <a:noFill/>
          <a:ln w="31750" cap="flat" cmpd="sng" algn="ctr">
            <a:solidFill>
              <a:schemeClr val="accent2">
                <a:lumMod val="50000"/>
              </a:schemeClr>
            </a:solidFill>
            <a:prstDash val="sysDash"/>
            <a:round/>
            <a:headEnd type="none" w="med" len="med"/>
            <a:tailEnd type="none" w="med" len="med"/>
          </a:ln>
          <a:effectLst/>
          <a:extLst/>
        </p:spPr>
        <p:txBody>
          <a:bodyPr vert="horz" wrap="square" lIns="91440" tIns="91440" rIns="91440" bIns="9144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30000"/>
              </a:spcBef>
              <a:spcAft>
                <a:spcPct val="1000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20"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10288" r="8191" b="46451"/>
          <a:stretch/>
        </p:blipFill>
        <p:spPr bwMode="auto">
          <a:xfrm>
            <a:off x="4876801" y="1333882"/>
            <a:ext cx="4125691" cy="198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332516" y="3009386"/>
            <a:ext cx="1088571" cy="523220"/>
          </a:xfrm>
          <a:prstGeom prst="rect">
            <a:avLst/>
          </a:prstGeom>
          <a:solidFill>
            <a:schemeClr val="bg1"/>
          </a:solidFill>
        </p:spPr>
        <p:txBody>
          <a:bodyPr wrap="square" rtlCol="0">
            <a:spAutoFit/>
          </a:bodyPr>
          <a:lstStyle/>
          <a:p>
            <a:endParaRPr lang="en-US" dirty="0"/>
          </a:p>
        </p:txBody>
      </p:sp>
      <p:sp>
        <p:nvSpPr>
          <p:cNvPr id="23" name="Rectangle 22"/>
          <p:cNvSpPr/>
          <p:nvPr/>
        </p:nvSpPr>
        <p:spPr bwMode="auto">
          <a:xfrm>
            <a:off x="4876799" y="1337115"/>
            <a:ext cx="4125690" cy="2011680"/>
          </a:xfrm>
          <a:prstGeom prst="rect">
            <a:avLst/>
          </a:prstGeom>
          <a:noFill/>
          <a:ln w="31750" cap="flat" cmpd="sng" algn="ctr">
            <a:solidFill>
              <a:schemeClr val="accent2">
                <a:lumMod val="50000"/>
              </a:schemeClr>
            </a:solidFill>
            <a:prstDash val="sysDash"/>
            <a:round/>
            <a:headEnd type="none" w="med" len="med"/>
            <a:tailEnd type="none" w="med" len="med"/>
          </a:ln>
          <a:effectLst/>
          <a:extLst/>
        </p:spPr>
        <p:txBody>
          <a:bodyPr vert="horz" wrap="square" lIns="91440" tIns="91440" rIns="91440" bIns="9144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30000"/>
              </a:spcBef>
              <a:spcAft>
                <a:spcPct val="1000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1536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8933" y="3687089"/>
            <a:ext cx="45815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7728857" y="3614054"/>
            <a:ext cx="1382484" cy="2651760"/>
          </a:xfrm>
          <a:prstGeom prst="rect">
            <a:avLst/>
          </a:prstGeom>
          <a:solidFill>
            <a:schemeClr val="bg1">
              <a:alpha val="65000"/>
            </a:schemeClr>
          </a:solidFill>
        </p:spPr>
        <p:txBody>
          <a:bodyPr wrap="square" rtlCol="0">
            <a:spAutoFit/>
          </a:bodyPr>
          <a:lstStyle/>
          <a:p>
            <a:endParaRPr lang="en-US" dirty="0"/>
          </a:p>
        </p:txBody>
      </p:sp>
      <p:sp>
        <p:nvSpPr>
          <p:cNvPr id="27" name="TextBox 26"/>
          <p:cNvSpPr txBox="1"/>
          <p:nvPr/>
        </p:nvSpPr>
        <p:spPr>
          <a:xfrm>
            <a:off x="4572002" y="5720033"/>
            <a:ext cx="3320142" cy="1097280"/>
          </a:xfrm>
          <a:prstGeom prst="rect">
            <a:avLst/>
          </a:prstGeom>
          <a:solidFill>
            <a:schemeClr val="bg1">
              <a:alpha val="65000"/>
            </a:schemeClr>
          </a:solidFill>
        </p:spPr>
        <p:txBody>
          <a:bodyPr wrap="square" rtlCol="0">
            <a:spAutoFit/>
          </a:bodyPr>
          <a:lstStyle/>
          <a:p>
            <a:endParaRPr lang="en-US" dirty="0"/>
          </a:p>
        </p:txBody>
      </p:sp>
      <p:sp>
        <p:nvSpPr>
          <p:cNvPr id="24" name="Rectangle 23"/>
          <p:cNvSpPr/>
          <p:nvPr/>
        </p:nvSpPr>
        <p:spPr bwMode="auto">
          <a:xfrm>
            <a:off x="5884818" y="3632691"/>
            <a:ext cx="1844041" cy="2103120"/>
          </a:xfrm>
          <a:prstGeom prst="rect">
            <a:avLst/>
          </a:prstGeom>
          <a:noFill/>
          <a:ln w="31750" cap="flat" cmpd="sng" algn="ctr">
            <a:solidFill>
              <a:schemeClr val="accent2">
                <a:lumMod val="50000"/>
              </a:schemeClr>
            </a:solidFill>
            <a:prstDash val="sysDash"/>
            <a:round/>
            <a:headEnd type="none" w="med" len="med"/>
            <a:tailEnd type="none" w="med" len="med"/>
          </a:ln>
          <a:effectLst/>
          <a:extLst/>
        </p:spPr>
        <p:txBody>
          <a:bodyPr vert="horz" wrap="square" lIns="91440" tIns="91440" rIns="91440" bIns="9144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30000"/>
              </a:spcBef>
              <a:spcAft>
                <a:spcPct val="1000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4" name="Straight Arrow Connector 13"/>
          <p:cNvCxnSpPr>
            <a:stCxn id="11" idx="2"/>
          </p:cNvCxnSpPr>
          <p:nvPr/>
        </p:nvCxnSpPr>
        <p:spPr bwMode="auto">
          <a:xfrm rot="5400000">
            <a:off x="3922359" y="4769031"/>
            <a:ext cx="739587" cy="1665686"/>
          </a:xfrm>
          <a:prstGeom prst="curvedConnector2">
            <a:avLst/>
          </a:prstGeom>
          <a:solidFill>
            <a:srgbClr val="00529B"/>
          </a:solidFill>
          <a:ln w="31750" cap="flat" cmpd="sng" algn="ctr">
            <a:solidFill>
              <a:schemeClr val="accent2">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Rectangle 10"/>
          <p:cNvSpPr/>
          <p:nvPr/>
        </p:nvSpPr>
        <p:spPr bwMode="auto">
          <a:xfrm>
            <a:off x="4484915" y="3951921"/>
            <a:ext cx="1280160" cy="1280160"/>
          </a:xfrm>
          <a:prstGeom prst="rect">
            <a:avLst/>
          </a:prstGeom>
          <a:noFill/>
          <a:ln w="31750" cap="flat" cmpd="sng" algn="ctr">
            <a:solidFill>
              <a:schemeClr val="accent2">
                <a:lumMod val="50000"/>
              </a:schemeClr>
            </a:solidFill>
            <a:prstDash val="sysDash"/>
            <a:round/>
            <a:headEnd type="none" w="med" len="med"/>
            <a:tailEnd type="none" w="med" len="med"/>
          </a:ln>
          <a:effectLst/>
          <a:extLst/>
        </p:spPr>
        <p:txBody>
          <a:bodyPr vert="horz" wrap="square" lIns="91440" tIns="91440" rIns="91440" bIns="9144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30000"/>
              </a:spcBef>
              <a:spcAft>
                <a:spcPct val="1000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31" name="Straight Arrow Connector 13"/>
          <p:cNvCxnSpPr>
            <a:stCxn id="24" idx="3"/>
            <a:endCxn id="20" idx="2"/>
          </p:cNvCxnSpPr>
          <p:nvPr/>
        </p:nvCxnSpPr>
        <p:spPr bwMode="auto">
          <a:xfrm flipH="1" flipV="1">
            <a:off x="6939647" y="3318700"/>
            <a:ext cx="789212" cy="1365551"/>
          </a:xfrm>
          <a:prstGeom prst="curvedConnector4">
            <a:avLst>
              <a:gd name="adj1" fmla="val -28966"/>
              <a:gd name="adj2" fmla="val 88503"/>
            </a:avLst>
          </a:prstGeom>
          <a:solidFill>
            <a:srgbClr val="00529B"/>
          </a:solidFill>
          <a:ln w="31750" cap="flat" cmpd="sng" algn="ctr">
            <a:solidFill>
              <a:schemeClr val="accent2">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362" name="TextBox 15361"/>
          <p:cNvSpPr txBox="1"/>
          <p:nvPr/>
        </p:nvSpPr>
        <p:spPr>
          <a:xfrm>
            <a:off x="430447" y="1229822"/>
            <a:ext cx="4388115" cy="1477328"/>
          </a:xfrm>
          <a:prstGeom prst="rect">
            <a:avLst/>
          </a:prstGeom>
          <a:noFill/>
        </p:spPr>
        <p:txBody>
          <a:bodyPr wrap="square" rtlCol="0">
            <a:spAutoFit/>
          </a:bodyPr>
          <a:lstStyle/>
          <a:p>
            <a:pPr algn="r"/>
            <a:r>
              <a:rPr lang="en-US" sz="1200" i="1" dirty="0" smtClean="0"/>
              <a:t>1.  The State is leveraging </a:t>
            </a:r>
            <a:r>
              <a:rPr lang="en-US" sz="1200" i="1" dirty="0" smtClean="0">
                <a:solidFill>
                  <a:srgbClr val="000099"/>
                </a:solidFill>
              </a:rPr>
              <a:t>DWDM over </a:t>
            </a:r>
            <a:r>
              <a:rPr lang="en-US" sz="1200" i="1" dirty="0">
                <a:solidFill>
                  <a:srgbClr val="000099"/>
                </a:solidFill>
              </a:rPr>
              <a:t>Oceanic </a:t>
            </a:r>
            <a:r>
              <a:rPr lang="en-US" sz="1200" i="1" dirty="0" smtClean="0">
                <a:solidFill>
                  <a:srgbClr val="000099"/>
                </a:solidFill>
              </a:rPr>
              <a:t>fiber </a:t>
            </a:r>
            <a:r>
              <a:rPr lang="en-US" sz="1200" i="1" dirty="0" smtClean="0"/>
              <a:t>to enable cost effective provisioning of large amounts of inter-data center bandwidth (Solution benefit is </a:t>
            </a:r>
            <a:r>
              <a:rPr lang="en-US" sz="1200" i="1" dirty="0" smtClean="0">
                <a:solidFill>
                  <a:srgbClr val="000099"/>
                </a:solidFill>
              </a:rPr>
              <a:t>increased network Capacity and Scalability</a:t>
            </a:r>
            <a:r>
              <a:rPr lang="en-US" sz="1200" i="1" dirty="0" smtClean="0"/>
              <a:t>)  </a:t>
            </a:r>
          </a:p>
          <a:p>
            <a:pPr algn="r"/>
            <a:r>
              <a:rPr lang="en-US" sz="1200" i="1" dirty="0" smtClean="0"/>
              <a:t>2.  The State is also using </a:t>
            </a:r>
            <a:r>
              <a:rPr lang="en-US" sz="1200" i="1" dirty="0" smtClean="0">
                <a:solidFill>
                  <a:srgbClr val="000099"/>
                </a:solidFill>
              </a:rPr>
              <a:t>high-bandwidth carrier backup </a:t>
            </a:r>
            <a:r>
              <a:rPr lang="en-US" sz="1200" i="1" dirty="0" smtClean="0"/>
              <a:t>circuits to help ensure high availability of connectivity</a:t>
            </a:r>
            <a:r>
              <a:rPr lang="en-US" sz="1200" i="1" dirty="0"/>
              <a:t> </a:t>
            </a:r>
            <a:r>
              <a:rPr lang="en-US" sz="1200" i="1" dirty="0" smtClean="0"/>
              <a:t>(Solution </a:t>
            </a:r>
            <a:r>
              <a:rPr lang="en-US" sz="1200" i="1" dirty="0"/>
              <a:t>b</a:t>
            </a:r>
            <a:r>
              <a:rPr lang="en-US" sz="1200" i="1" dirty="0" smtClean="0"/>
              <a:t>enefit is a </a:t>
            </a:r>
            <a:r>
              <a:rPr lang="en-US" sz="1200" i="1" dirty="0" smtClean="0">
                <a:solidFill>
                  <a:srgbClr val="000099"/>
                </a:solidFill>
              </a:rPr>
              <a:t>more Reliable and Available network</a:t>
            </a:r>
            <a:r>
              <a:rPr lang="en-US" sz="1200" i="1" dirty="0" smtClean="0"/>
              <a:t>) </a:t>
            </a:r>
            <a:endParaRPr lang="en-US" sz="1200" i="1" dirty="0"/>
          </a:p>
        </p:txBody>
      </p:sp>
      <p:sp>
        <p:nvSpPr>
          <p:cNvPr id="37" name="TextBox 36"/>
          <p:cNvSpPr txBox="1"/>
          <p:nvPr/>
        </p:nvSpPr>
        <p:spPr>
          <a:xfrm>
            <a:off x="-4333" y="3061245"/>
            <a:ext cx="3683966" cy="830997"/>
          </a:xfrm>
          <a:prstGeom prst="rect">
            <a:avLst/>
          </a:prstGeom>
          <a:noFill/>
        </p:spPr>
        <p:txBody>
          <a:bodyPr wrap="square" rtlCol="0">
            <a:spAutoFit/>
          </a:bodyPr>
          <a:lstStyle/>
          <a:p>
            <a:r>
              <a:rPr lang="en-US" sz="1200" i="1" dirty="0" smtClean="0"/>
              <a:t>3.  The State is installing </a:t>
            </a:r>
            <a:r>
              <a:rPr lang="en-US" sz="1200" i="1" dirty="0" smtClean="0">
                <a:solidFill>
                  <a:srgbClr val="000099"/>
                </a:solidFill>
              </a:rPr>
              <a:t>redundant equipment </a:t>
            </a:r>
            <a:r>
              <a:rPr lang="en-US" sz="1200" i="1" dirty="0" smtClean="0"/>
              <a:t>across network layers to help ensure greater network uptime (</a:t>
            </a:r>
            <a:r>
              <a:rPr lang="en-US" sz="1200" i="1" dirty="0"/>
              <a:t>Solution benefit is a </a:t>
            </a:r>
            <a:r>
              <a:rPr lang="en-US" sz="1200" i="1" dirty="0">
                <a:solidFill>
                  <a:srgbClr val="000099"/>
                </a:solidFill>
              </a:rPr>
              <a:t>more Reliable and Available network</a:t>
            </a:r>
            <a:r>
              <a:rPr lang="en-US" sz="1200" i="1" dirty="0" smtClean="0"/>
              <a:t>) </a:t>
            </a:r>
            <a:endParaRPr lang="en-US" sz="1200" i="1" dirty="0"/>
          </a:p>
        </p:txBody>
      </p:sp>
      <p:sp>
        <p:nvSpPr>
          <p:cNvPr id="42" name="Oval 41"/>
          <p:cNvSpPr/>
          <p:nvPr/>
        </p:nvSpPr>
        <p:spPr bwMode="auto">
          <a:xfrm>
            <a:off x="121187" y="437761"/>
            <a:ext cx="309260" cy="275422"/>
          </a:xfrm>
          <a:prstGeom prst="ellipse">
            <a:avLst/>
          </a:prstGeom>
          <a:solidFill>
            <a:schemeClr val="bg1"/>
          </a:solidFill>
          <a:ln w="31750" cap="flat" cmpd="sng" algn="ctr">
            <a:solidFill>
              <a:srgbClr val="000099"/>
            </a:solidFill>
            <a:prstDash val="solid"/>
            <a:round/>
            <a:headEnd type="none" w="med" len="med"/>
            <a:tailEnd type="none" w="med" len="med"/>
          </a:ln>
          <a:effectLst/>
          <a:extLst/>
        </p:spPr>
        <p:txBody>
          <a:bodyPr vert="horz" wrap="none" lIns="91440" tIns="91440" rIns="91440" bIns="9144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30000"/>
              </a:spcBef>
              <a:spcAft>
                <a:spcPct val="10000"/>
              </a:spcAft>
              <a:buClrTx/>
              <a:buSzTx/>
              <a:buFontTx/>
              <a:buNone/>
              <a:tabLst/>
            </a:pPr>
            <a:r>
              <a:rPr kumimoji="0" lang="en-US" sz="1100" b="1" i="0" u="none" strike="noStrike" cap="none" normalizeH="0" baseline="0" dirty="0" smtClean="0">
                <a:ln>
                  <a:noFill/>
                </a:ln>
                <a:solidFill>
                  <a:srgbClr val="000099"/>
                </a:solidFill>
                <a:effectLst/>
                <a:latin typeface="Arial" charset="0"/>
              </a:rPr>
              <a:t>1</a:t>
            </a:r>
          </a:p>
        </p:txBody>
      </p:sp>
    </p:spTree>
    <p:extLst>
      <p:ext uri="{BB962C8B-B14F-4D97-AF65-F5344CB8AC3E}">
        <p14:creationId xmlns:p14="http://schemas.microsoft.com/office/powerpoint/2010/main" val="4013900933"/>
      </p:ext>
    </p:extLst>
  </p:cSld>
  <p:clrMapOvr>
    <a:masterClrMapping/>
  </p:clrMapOvr>
  <p:transition>
    <p:sndAc>
      <p:stSnd>
        <p:snd r:embed="rId4" name="click.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205598"/>
            <a:ext cx="4998123" cy="3566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7814" y="190503"/>
            <a:ext cx="9218726" cy="885825"/>
          </a:xfrm>
        </p:spPr>
        <p:txBody>
          <a:bodyPr/>
          <a:lstStyle/>
          <a:p>
            <a:r>
              <a:rPr lang="en-US" dirty="0"/>
              <a:t> </a:t>
            </a:r>
            <a:r>
              <a:rPr lang="en-US" dirty="0" smtClean="0"/>
              <a:t>Expand Redundancy/Diversity (Network Hardening)</a:t>
            </a:r>
            <a:br>
              <a:rPr lang="en-US" dirty="0" smtClean="0"/>
            </a:br>
            <a:r>
              <a:rPr lang="en-US" sz="1400" i="1" dirty="0" smtClean="0"/>
              <a:t>Identify Network Weaknesses and </a:t>
            </a:r>
            <a:r>
              <a:rPr lang="en-US" sz="1400" i="1" dirty="0"/>
              <a:t>Add Redundancy and Diversity to </a:t>
            </a:r>
            <a:r>
              <a:rPr lang="en-US" sz="1400" i="1" dirty="0" smtClean="0"/>
              <a:t>Mitigate Risk</a:t>
            </a:r>
            <a:endParaRPr lang="en-US" sz="1400" i="1" dirty="0"/>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5525" y="3958438"/>
            <a:ext cx="3109848" cy="2043615"/>
          </a:xfrm>
          <a:prstGeom prst="rect">
            <a:avLst/>
          </a:prstGeom>
          <a:noFill/>
          <a:ln w="31750">
            <a:solidFill>
              <a:srgbClr val="FF0000"/>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039227" y="1221041"/>
            <a:ext cx="4104775" cy="1384995"/>
          </a:xfrm>
          <a:prstGeom prst="rect">
            <a:avLst/>
          </a:prstGeom>
          <a:noFill/>
        </p:spPr>
        <p:txBody>
          <a:bodyPr wrap="square" rtlCol="0">
            <a:spAutoFit/>
          </a:bodyPr>
          <a:lstStyle/>
          <a:p>
            <a:r>
              <a:rPr lang="en-US" sz="1200" i="1" dirty="0" smtClean="0"/>
              <a:t>The State is coordinating </a:t>
            </a:r>
            <a:r>
              <a:rPr lang="en-US" sz="1200" i="1" dirty="0"/>
              <a:t>with telco providers to understand their physical path diversity to </a:t>
            </a:r>
            <a:r>
              <a:rPr lang="en-US" sz="1200" i="1" dirty="0">
                <a:solidFill>
                  <a:srgbClr val="000099"/>
                </a:solidFill>
              </a:rPr>
              <a:t>assess weaknesses in the network architecture, identify potential mitigation options</a:t>
            </a:r>
            <a:r>
              <a:rPr lang="en-US" sz="1200" i="1" dirty="0"/>
              <a:t>, and support selection of the best mitigation </a:t>
            </a:r>
            <a:r>
              <a:rPr lang="en-US" sz="1200" i="1" dirty="0" smtClean="0"/>
              <a:t>approach. The </a:t>
            </a:r>
            <a:r>
              <a:rPr lang="en-US" sz="1200" i="1" dirty="0">
                <a:solidFill>
                  <a:srgbClr val="000099"/>
                </a:solidFill>
              </a:rPr>
              <a:t>benefit of implementing risk mitigation solutions </a:t>
            </a:r>
            <a:r>
              <a:rPr lang="en-US" sz="1200" i="1" dirty="0"/>
              <a:t>will be a</a:t>
            </a:r>
            <a:r>
              <a:rPr lang="en-US" sz="1200" i="1" dirty="0">
                <a:solidFill>
                  <a:srgbClr val="000099"/>
                </a:solidFill>
              </a:rPr>
              <a:t> reduction in the risk/impact of mass or extended outages</a:t>
            </a:r>
          </a:p>
        </p:txBody>
      </p:sp>
      <p:sp>
        <p:nvSpPr>
          <p:cNvPr id="14" name="Rectangle 13"/>
          <p:cNvSpPr/>
          <p:nvPr/>
        </p:nvSpPr>
        <p:spPr bwMode="auto">
          <a:xfrm>
            <a:off x="2789038" y="4074951"/>
            <a:ext cx="545787" cy="517065"/>
          </a:xfrm>
          <a:prstGeom prst="rect">
            <a:avLst/>
          </a:prstGeom>
          <a:noFill/>
          <a:ln w="31750" cap="flat" cmpd="sng" algn="ctr">
            <a:solidFill>
              <a:srgbClr val="FF0000"/>
            </a:solidFill>
            <a:prstDash val="sysDash"/>
            <a:round/>
            <a:headEnd type="none" w="med" len="med"/>
            <a:tailEnd type="none" w="med" len="med"/>
          </a:ln>
          <a:effectLst/>
          <a:extLst/>
        </p:spPr>
        <p:txBody>
          <a:bodyPr vert="horz" wrap="square" lIns="91440" tIns="91440" rIns="91440" bIns="9144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30000"/>
              </a:spcBef>
              <a:spcAft>
                <a:spcPct val="1000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5" name="Straight Arrow Connector 13"/>
          <p:cNvCxnSpPr>
            <a:stCxn id="14" idx="0"/>
            <a:endCxn id="5" idx="1"/>
          </p:cNvCxnSpPr>
          <p:nvPr/>
        </p:nvCxnSpPr>
        <p:spPr bwMode="auto">
          <a:xfrm rot="16200000" flipH="1">
            <a:off x="3966080" y="3170802"/>
            <a:ext cx="905295" cy="2713593"/>
          </a:xfrm>
          <a:prstGeom prst="curvedConnector4">
            <a:avLst>
              <a:gd name="adj1" fmla="val -25251"/>
              <a:gd name="adj2" fmla="val 55028"/>
            </a:avLst>
          </a:prstGeom>
          <a:solidFill>
            <a:srgbClr val="00529B"/>
          </a:solidFill>
          <a:ln w="317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8" name="Picture 1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555" t="17383" r="9069" b="18427"/>
          <a:stretch/>
        </p:blipFill>
        <p:spPr bwMode="auto">
          <a:xfrm>
            <a:off x="0" y="4851038"/>
            <a:ext cx="3592392"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21"/>
          <p:cNvSpPr/>
          <p:nvPr/>
        </p:nvSpPr>
        <p:spPr bwMode="auto">
          <a:xfrm>
            <a:off x="117519" y="435940"/>
            <a:ext cx="309260" cy="275422"/>
          </a:xfrm>
          <a:prstGeom prst="ellipse">
            <a:avLst/>
          </a:prstGeom>
          <a:solidFill>
            <a:schemeClr val="bg1"/>
          </a:solidFill>
          <a:ln w="31750" cap="flat" cmpd="sng" algn="ctr">
            <a:solidFill>
              <a:srgbClr val="000099"/>
            </a:solidFill>
            <a:prstDash val="solid"/>
            <a:round/>
            <a:headEnd type="none" w="med" len="med"/>
            <a:tailEnd type="none" w="med" len="med"/>
          </a:ln>
          <a:effectLst/>
          <a:extLst/>
        </p:spPr>
        <p:txBody>
          <a:bodyPr vert="horz" wrap="none" lIns="91440" tIns="91440" rIns="91440" bIns="9144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30000"/>
              </a:spcBef>
              <a:spcAft>
                <a:spcPct val="10000"/>
              </a:spcAft>
              <a:buClrTx/>
              <a:buSzTx/>
              <a:buFontTx/>
              <a:buNone/>
              <a:tabLst/>
            </a:pPr>
            <a:r>
              <a:rPr kumimoji="0" lang="en-US" sz="1100" b="1" i="0" u="none" strike="noStrike" cap="none" normalizeH="0" baseline="0" dirty="0" smtClean="0">
                <a:ln>
                  <a:noFill/>
                </a:ln>
                <a:solidFill>
                  <a:srgbClr val="000099"/>
                </a:solidFill>
                <a:effectLst/>
                <a:latin typeface="Arial" charset="0"/>
              </a:rPr>
              <a:t>2</a:t>
            </a:r>
          </a:p>
        </p:txBody>
      </p:sp>
      <p:sp>
        <p:nvSpPr>
          <p:cNvPr id="27" name="TextBox 26"/>
          <p:cNvSpPr txBox="1"/>
          <p:nvPr/>
        </p:nvSpPr>
        <p:spPr>
          <a:xfrm>
            <a:off x="5523054" y="3474214"/>
            <a:ext cx="3785283" cy="461665"/>
          </a:xfrm>
          <a:prstGeom prst="rect">
            <a:avLst/>
          </a:prstGeom>
          <a:noFill/>
        </p:spPr>
        <p:txBody>
          <a:bodyPr wrap="square" rtlCol="0">
            <a:spAutoFit/>
          </a:bodyPr>
          <a:lstStyle/>
          <a:p>
            <a:r>
              <a:rPr lang="en-US" sz="1200" i="1" dirty="0" smtClean="0"/>
              <a:t>Mitigation approaches include requesting physically diverse network paths when adding carrier circuits</a:t>
            </a:r>
            <a:endParaRPr lang="en-US" sz="1200" i="1" dirty="0"/>
          </a:p>
        </p:txBody>
      </p:sp>
      <p:sp>
        <p:nvSpPr>
          <p:cNvPr id="28" name="TextBox 27"/>
          <p:cNvSpPr txBox="1"/>
          <p:nvPr/>
        </p:nvSpPr>
        <p:spPr>
          <a:xfrm>
            <a:off x="3629518" y="6174429"/>
            <a:ext cx="4216904" cy="646331"/>
          </a:xfrm>
          <a:prstGeom prst="rect">
            <a:avLst/>
          </a:prstGeom>
          <a:noFill/>
        </p:spPr>
        <p:txBody>
          <a:bodyPr wrap="square" rtlCol="0">
            <a:spAutoFit/>
          </a:bodyPr>
          <a:lstStyle/>
          <a:p>
            <a:r>
              <a:rPr lang="en-US" sz="1200" i="1" dirty="0" smtClean="0"/>
              <a:t>Mitigation approaches include leveraging different vendors for interisland backup circuits to gain access to different interisland cables and also to introduce carrier diversity</a:t>
            </a:r>
            <a:endParaRPr lang="en-US" sz="1200" i="1" dirty="0"/>
          </a:p>
        </p:txBody>
      </p:sp>
      <p:sp>
        <p:nvSpPr>
          <p:cNvPr id="30" name="Rectangle 29"/>
          <p:cNvSpPr/>
          <p:nvPr/>
        </p:nvSpPr>
        <p:spPr bwMode="auto">
          <a:xfrm>
            <a:off x="3216863" y="3279892"/>
            <a:ext cx="545787" cy="517065"/>
          </a:xfrm>
          <a:prstGeom prst="rect">
            <a:avLst/>
          </a:prstGeom>
          <a:noFill/>
          <a:ln w="31750" cap="flat" cmpd="sng" algn="ctr">
            <a:solidFill>
              <a:srgbClr val="FF0000"/>
            </a:solidFill>
            <a:prstDash val="sysDash"/>
            <a:round/>
            <a:headEnd type="none" w="med" len="med"/>
            <a:tailEnd type="none" w="med" len="med"/>
          </a:ln>
          <a:effectLst/>
          <a:extLst/>
        </p:spPr>
        <p:txBody>
          <a:bodyPr vert="horz" wrap="square" lIns="91440" tIns="91440" rIns="91440" bIns="9144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30000"/>
              </a:spcBef>
              <a:spcAft>
                <a:spcPct val="1000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31" name="Straight Arrow Connector 13"/>
          <p:cNvCxnSpPr>
            <a:stCxn id="30" idx="3"/>
            <a:endCxn id="34" idx="1"/>
          </p:cNvCxnSpPr>
          <p:nvPr/>
        </p:nvCxnSpPr>
        <p:spPr bwMode="auto">
          <a:xfrm flipV="1">
            <a:off x="3762650" y="3000067"/>
            <a:ext cx="2012875" cy="538358"/>
          </a:xfrm>
          <a:prstGeom prst="curvedConnector3">
            <a:avLst>
              <a:gd name="adj1" fmla="val 50000"/>
            </a:avLst>
          </a:prstGeom>
          <a:solidFill>
            <a:srgbClr val="00529B"/>
          </a:solidFill>
          <a:ln w="317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4" name="TextBox 33"/>
          <p:cNvSpPr txBox="1"/>
          <p:nvPr/>
        </p:nvSpPr>
        <p:spPr>
          <a:xfrm>
            <a:off x="5775525" y="2676901"/>
            <a:ext cx="3368478" cy="646331"/>
          </a:xfrm>
          <a:prstGeom prst="rect">
            <a:avLst/>
          </a:prstGeom>
          <a:noFill/>
        </p:spPr>
        <p:txBody>
          <a:bodyPr wrap="square" rtlCol="0">
            <a:spAutoFit/>
          </a:bodyPr>
          <a:lstStyle/>
          <a:p>
            <a:r>
              <a:rPr lang="en-US" sz="1200" i="1" dirty="0" smtClean="0"/>
              <a:t>Mitigation approaches include requesting fiber strands from DOT in order to complete an INET sub-ring</a:t>
            </a:r>
            <a:endParaRPr lang="en-US" sz="1200" i="1" dirty="0"/>
          </a:p>
        </p:txBody>
      </p:sp>
    </p:spTree>
    <p:extLst>
      <p:ext uri="{BB962C8B-B14F-4D97-AF65-F5344CB8AC3E}">
        <p14:creationId xmlns:p14="http://schemas.microsoft.com/office/powerpoint/2010/main" val="2774217895"/>
      </p:ext>
    </p:extLst>
  </p:cSld>
  <p:clrMapOvr>
    <a:masterClrMapping/>
  </p:clrMapOvr>
  <p:transition>
    <p:sndAc>
      <p:stSnd>
        <p:snd r:embed="rId3" name="click.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5" y="190503"/>
            <a:ext cx="9406014" cy="885825"/>
          </a:xfrm>
        </p:spPr>
        <p:txBody>
          <a:bodyPr/>
          <a:lstStyle/>
          <a:p>
            <a:r>
              <a:rPr lang="en-US" dirty="0"/>
              <a:t> </a:t>
            </a:r>
            <a:r>
              <a:rPr lang="en-US" dirty="0" smtClean="0"/>
              <a:t>Modernize Infrastructure </a:t>
            </a:r>
            <a:r>
              <a:rPr lang="en-US" dirty="0"/>
              <a:t>(Network </a:t>
            </a:r>
            <a:r>
              <a:rPr lang="en-US" dirty="0" smtClean="0"/>
              <a:t>Hardening)</a:t>
            </a:r>
            <a:r>
              <a:rPr lang="en-US" dirty="0"/>
              <a:t/>
            </a:r>
            <a:br>
              <a:rPr lang="en-US" dirty="0"/>
            </a:br>
            <a:r>
              <a:rPr lang="en-US" sz="1400" i="1" dirty="0" smtClean="0"/>
              <a:t>Upgrade and Modernize Network Infrastructure, </a:t>
            </a:r>
            <a:r>
              <a:rPr lang="en-US" sz="1400" i="1" dirty="0"/>
              <a:t>including </a:t>
            </a:r>
            <a:r>
              <a:rPr lang="en-US" sz="1400" i="1" dirty="0" smtClean="0"/>
              <a:t>DWDM Equipment </a:t>
            </a:r>
            <a:endParaRPr lang="en-US" dirty="0"/>
          </a:p>
        </p:txBody>
      </p:sp>
      <p:sp>
        <p:nvSpPr>
          <p:cNvPr id="3" name="Content Placeholder 2"/>
          <p:cNvSpPr>
            <a:spLocks noGrp="1"/>
          </p:cNvSpPr>
          <p:nvPr>
            <p:ph idx="1"/>
          </p:nvPr>
        </p:nvSpPr>
        <p:spPr>
          <a:xfrm>
            <a:off x="285752" y="1362075"/>
            <a:ext cx="8356600" cy="1807845"/>
          </a:xfrm>
        </p:spPr>
        <p:txBody>
          <a:bodyPr/>
          <a:lstStyle/>
          <a:p>
            <a:pPr marL="115888" indent="-115888">
              <a:spcBef>
                <a:spcPts val="300"/>
              </a:spcBef>
              <a:buFont typeface="Wingdings" pitchFamily="2" charset="2"/>
              <a:buChar char="§"/>
            </a:pPr>
            <a:r>
              <a:rPr lang="en-US" sz="1400" kern="1200" dirty="0"/>
              <a:t>One objective of the Network Hardening project is to </a:t>
            </a:r>
            <a:r>
              <a:rPr lang="en-US" sz="1400" kern="1200" dirty="0" smtClean="0">
                <a:solidFill>
                  <a:srgbClr val="000099"/>
                </a:solidFill>
              </a:rPr>
              <a:t>identify n</a:t>
            </a:r>
            <a:r>
              <a:rPr lang="en-US" sz="1400" dirty="0" smtClean="0">
                <a:solidFill>
                  <a:srgbClr val="000099"/>
                </a:solidFill>
              </a:rPr>
              <a:t>etwork </a:t>
            </a:r>
            <a:r>
              <a:rPr lang="en-US" sz="1400" dirty="0">
                <a:solidFill>
                  <a:srgbClr val="000099"/>
                </a:solidFill>
              </a:rPr>
              <a:t>sites </a:t>
            </a:r>
            <a:r>
              <a:rPr lang="en-US" sz="1400" dirty="0" smtClean="0">
                <a:solidFill>
                  <a:srgbClr val="000099"/>
                </a:solidFill>
              </a:rPr>
              <a:t>that are suitable for </a:t>
            </a:r>
            <a:r>
              <a:rPr lang="en-US" sz="1400" dirty="0">
                <a:solidFill>
                  <a:srgbClr val="000099"/>
                </a:solidFill>
              </a:rPr>
              <a:t>inclusion in a future high availability ring</a:t>
            </a:r>
          </a:p>
          <a:p>
            <a:pPr marL="115888" lvl="0" indent="-115888">
              <a:spcBef>
                <a:spcPts val="300"/>
              </a:spcBef>
              <a:buFont typeface="Wingdings" pitchFamily="2" charset="2"/>
              <a:buChar char="§"/>
            </a:pPr>
            <a:endParaRPr lang="en-US" sz="1400" kern="1200" dirty="0" smtClean="0"/>
          </a:p>
          <a:p>
            <a:pPr marL="115888" indent="-115888">
              <a:spcBef>
                <a:spcPts val="300"/>
              </a:spcBef>
              <a:buFont typeface="Wingdings" pitchFamily="2" charset="2"/>
              <a:buChar char="§"/>
            </a:pPr>
            <a:endParaRPr lang="en-US" sz="1400" kern="1200" dirty="0" smtClean="0"/>
          </a:p>
          <a:p>
            <a:pPr marL="115888" indent="-115888">
              <a:spcBef>
                <a:spcPts val="300"/>
              </a:spcBef>
              <a:buFont typeface="Wingdings" pitchFamily="2" charset="2"/>
              <a:buChar char="§"/>
            </a:pPr>
            <a:endParaRPr lang="en-US" sz="1400" kern="1200" dirty="0"/>
          </a:p>
          <a:p>
            <a:pPr marL="115888" indent="-115888">
              <a:spcBef>
                <a:spcPts val="300"/>
              </a:spcBef>
              <a:buFont typeface="Wingdings" pitchFamily="2" charset="2"/>
              <a:buChar char="§"/>
            </a:pPr>
            <a:endParaRPr lang="en-US" sz="1400" kern="1200" dirty="0" smtClean="0"/>
          </a:p>
          <a:p>
            <a:pPr marL="0" indent="0">
              <a:spcBef>
                <a:spcPts val="300"/>
              </a:spcBef>
              <a:buNone/>
            </a:pPr>
            <a:endParaRPr lang="en-US" sz="1400" kern="1200" dirty="0"/>
          </a:p>
          <a:p>
            <a:pPr marL="115888" indent="-115888">
              <a:spcBef>
                <a:spcPts val="300"/>
              </a:spcBef>
              <a:buFont typeface="Wingdings" pitchFamily="2" charset="2"/>
              <a:buChar char="§"/>
            </a:pPr>
            <a:endParaRPr lang="en-US" sz="1400" kern="1200" dirty="0" smtClean="0"/>
          </a:p>
          <a:p>
            <a:pPr marL="115888" indent="-115888">
              <a:spcBef>
                <a:spcPts val="300"/>
              </a:spcBef>
              <a:buFont typeface="Wingdings" pitchFamily="2" charset="2"/>
              <a:buChar char="§"/>
            </a:pPr>
            <a:endParaRPr lang="en-US" sz="1400" kern="1200" dirty="0"/>
          </a:p>
          <a:p>
            <a:pPr marL="115888" indent="-115888">
              <a:spcBef>
                <a:spcPts val="300"/>
              </a:spcBef>
              <a:buFont typeface="Wingdings" pitchFamily="2" charset="2"/>
              <a:buChar char="§"/>
            </a:pPr>
            <a:endParaRPr lang="en-US" sz="1400" kern="1200" dirty="0" smtClean="0"/>
          </a:p>
          <a:p>
            <a:pPr marL="115888" indent="-115888">
              <a:spcBef>
                <a:spcPts val="300"/>
              </a:spcBef>
              <a:buFont typeface="Wingdings" pitchFamily="2" charset="2"/>
              <a:buChar char="§"/>
            </a:pPr>
            <a:endParaRPr lang="en-US" sz="1400" kern="1200" dirty="0"/>
          </a:p>
          <a:p>
            <a:pPr marL="463550" lvl="1" indent="-238125">
              <a:spcBef>
                <a:spcPts val="432"/>
              </a:spcBef>
              <a:buFont typeface="Arial" charset="0"/>
              <a:buChar char="–"/>
            </a:pPr>
            <a:endParaRPr lang="en-US" sz="1050" dirty="0" smtClean="0"/>
          </a:p>
          <a:p>
            <a:pPr marL="463550" lvl="1" indent="-238125">
              <a:spcBef>
                <a:spcPts val="432"/>
              </a:spcBef>
              <a:buFont typeface="Arial" charset="0"/>
              <a:buChar char="–"/>
            </a:pPr>
            <a:endParaRPr lang="en-US" sz="1050" dirty="0"/>
          </a:p>
          <a:p>
            <a:pPr marL="463550" lvl="1" indent="-238125">
              <a:spcBef>
                <a:spcPts val="432"/>
              </a:spcBef>
              <a:buFont typeface="Arial" charset="0"/>
              <a:buChar char="–"/>
            </a:pPr>
            <a:endParaRPr lang="en-US" sz="1050" dirty="0" smtClean="0"/>
          </a:p>
          <a:p>
            <a:pPr marL="463550" lvl="1" indent="-238125">
              <a:spcBef>
                <a:spcPts val="432"/>
              </a:spcBef>
              <a:buFont typeface="Arial" charset="0"/>
              <a:buChar char="–"/>
            </a:pPr>
            <a:endParaRPr lang="en-US" sz="1050" dirty="0"/>
          </a:p>
          <a:p>
            <a:pPr marL="463550" lvl="1" indent="-238125">
              <a:spcBef>
                <a:spcPts val="432"/>
              </a:spcBef>
              <a:buFont typeface="Arial" charset="0"/>
              <a:buChar char="–"/>
            </a:pPr>
            <a:endParaRPr lang="en-US" sz="1050" dirty="0"/>
          </a:p>
          <a:p>
            <a:pPr marL="463550" lvl="1" indent="-238125">
              <a:spcBef>
                <a:spcPts val="432"/>
              </a:spcBef>
              <a:buFont typeface="Arial" charset="0"/>
              <a:buChar char="–"/>
            </a:pPr>
            <a:endParaRPr lang="en-US" sz="1050" dirty="0" smtClean="0"/>
          </a:p>
          <a:p>
            <a:pPr marL="463550" lvl="1" indent="-238125">
              <a:spcBef>
                <a:spcPts val="432"/>
              </a:spcBef>
              <a:buFont typeface="Arial" charset="0"/>
              <a:buChar char="–"/>
            </a:pPr>
            <a:endParaRPr lang="en-US" sz="1050" dirty="0"/>
          </a:p>
          <a:p>
            <a:pPr marL="115888" lvl="0" indent="-115888">
              <a:spcBef>
                <a:spcPts val="300"/>
              </a:spcBef>
              <a:buFont typeface="Wingdings" pitchFamily="2" charset="2"/>
              <a:buChar char="§"/>
            </a:pPr>
            <a:endParaRPr lang="en-US" sz="1400" dirty="0"/>
          </a:p>
          <a:p>
            <a:endParaRPr lang="en-US" dirty="0"/>
          </a:p>
          <a:p>
            <a:pPr marL="115888" indent="-115888">
              <a:spcBef>
                <a:spcPts val="300"/>
              </a:spcBef>
              <a:buFont typeface="Wingdings" pitchFamily="2" charset="2"/>
              <a:buChar char="§"/>
            </a:pPr>
            <a:endParaRPr lang="en-US" sz="1400" kern="1200" dirty="0"/>
          </a:p>
          <a:p>
            <a:pPr marL="115888" lvl="0" indent="-115888">
              <a:spcBef>
                <a:spcPts val="300"/>
              </a:spcBef>
              <a:buFont typeface="Wingdings" pitchFamily="2" charset="2"/>
              <a:buChar char="§"/>
            </a:pPr>
            <a:endParaRPr lang="en-US" sz="1400" kern="1200" dirty="0" smtClean="0"/>
          </a:p>
          <a:p>
            <a:pPr marL="115888" lvl="0" indent="-115888">
              <a:spcBef>
                <a:spcPts val="300"/>
              </a:spcBef>
              <a:buFont typeface="Wingdings" pitchFamily="2" charset="2"/>
              <a:buChar char="§"/>
            </a:pPr>
            <a:endParaRPr lang="en-US" sz="1400" kern="1200" dirty="0"/>
          </a:p>
          <a:p>
            <a:pPr marL="115888" lvl="0" indent="-115888">
              <a:spcBef>
                <a:spcPts val="300"/>
              </a:spcBef>
              <a:buFont typeface="Wingdings" pitchFamily="2" charset="2"/>
              <a:buChar char="§"/>
            </a:pPr>
            <a:endParaRPr lang="en-US" sz="1400" kern="1200" dirty="0" smtClean="0"/>
          </a:p>
        </p:txBody>
      </p:sp>
      <p:sp>
        <p:nvSpPr>
          <p:cNvPr id="5" name="Oval 4"/>
          <p:cNvSpPr/>
          <p:nvPr/>
        </p:nvSpPr>
        <p:spPr bwMode="auto">
          <a:xfrm>
            <a:off x="114965" y="467507"/>
            <a:ext cx="309260" cy="275422"/>
          </a:xfrm>
          <a:prstGeom prst="ellipse">
            <a:avLst/>
          </a:prstGeom>
          <a:solidFill>
            <a:schemeClr val="bg1"/>
          </a:solidFill>
          <a:ln w="31750" cap="flat" cmpd="sng" algn="ctr">
            <a:solidFill>
              <a:srgbClr val="000099"/>
            </a:solidFill>
            <a:prstDash val="solid"/>
            <a:round/>
            <a:headEnd type="none" w="med" len="med"/>
            <a:tailEnd type="none" w="med" len="med"/>
          </a:ln>
          <a:effectLst/>
          <a:extLst/>
        </p:spPr>
        <p:txBody>
          <a:bodyPr vert="horz" wrap="none" lIns="91440" tIns="91440" rIns="91440" bIns="9144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30000"/>
              </a:spcBef>
              <a:spcAft>
                <a:spcPct val="10000"/>
              </a:spcAft>
              <a:buClrTx/>
              <a:buSzTx/>
              <a:buFontTx/>
              <a:buNone/>
              <a:tabLst/>
            </a:pPr>
            <a:r>
              <a:rPr kumimoji="0" lang="en-US" sz="1100" b="1" i="0" u="none" strike="noStrike" cap="none" normalizeH="0" baseline="0" dirty="0" smtClean="0">
                <a:ln>
                  <a:noFill/>
                </a:ln>
                <a:solidFill>
                  <a:srgbClr val="000099"/>
                </a:solidFill>
                <a:effectLst/>
                <a:latin typeface="Arial" charset="0"/>
              </a:rPr>
              <a:t>3</a:t>
            </a:r>
          </a:p>
        </p:txBody>
      </p:sp>
      <p:pic>
        <p:nvPicPr>
          <p:cNvPr id="20482" name="Picture 2" descr="http://ww1.prweb.com/prfiles/2009/07/12/237879/SorrentoGM64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0947" y="4822918"/>
            <a:ext cx="2233146" cy="148344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apeckinp\Downloads\childish_Cross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2592" y="4850603"/>
            <a:ext cx="1799198" cy="17991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5677" y="1915572"/>
            <a:ext cx="4439203" cy="2749471"/>
          </a:xfrm>
          <a:prstGeom prst="rect">
            <a:avLst/>
          </a:prstGeom>
          <a:noFill/>
        </p:spPr>
        <p:txBody>
          <a:bodyPr wrap="square" rtlCol="0">
            <a:spAutoFit/>
          </a:bodyPr>
          <a:lstStyle/>
          <a:p>
            <a:pPr marL="115888" lvl="0" indent="-115888">
              <a:spcBef>
                <a:spcPts val="300"/>
              </a:spcBef>
              <a:buFont typeface="Wingdings" pitchFamily="2" charset="2"/>
              <a:buChar char="§"/>
            </a:pPr>
            <a:r>
              <a:rPr lang="en-US" sz="1400" dirty="0"/>
              <a:t>Key project activities to meet this objective include:  </a:t>
            </a:r>
          </a:p>
          <a:p>
            <a:pPr marL="463550" lvl="1" indent="-238125">
              <a:spcBef>
                <a:spcPts val="432"/>
              </a:spcBef>
              <a:buFont typeface="Arial" charset="0"/>
              <a:buChar char="–"/>
            </a:pPr>
            <a:r>
              <a:rPr lang="en-US" sz="1100" dirty="0"/>
              <a:t>Conducting network node site visits on Oahu to identify sites with access to backup power, sites that are easily accessible for after hours emergency maintenance, any site-specific issues with the potential for impacting network availability</a:t>
            </a:r>
          </a:p>
          <a:p>
            <a:pPr marL="463550" lvl="1" indent="-238125">
              <a:spcBef>
                <a:spcPts val="432"/>
              </a:spcBef>
              <a:buFont typeface="Arial" charset="0"/>
              <a:buChar char="–"/>
            </a:pPr>
            <a:r>
              <a:rPr lang="en-US" sz="1100" dirty="0"/>
              <a:t>Leveraging information gathered during site visits and additional critical information (e.g., available fiber path diversity to sites), evaluate network node upgrade requirements, complete upgrade planning, and a phased upgrade implementation (upgrades will be phased over several years)</a:t>
            </a:r>
          </a:p>
          <a:p>
            <a:endParaRPr lang="en-US" dirty="0"/>
          </a:p>
        </p:txBody>
      </p:sp>
      <p:sp>
        <p:nvSpPr>
          <p:cNvPr id="10" name="TextBox 9"/>
          <p:cNvSpPr txBox="1"/>
          <p:nvPr/>
        </p:nvSpPr>
        <p:spPr>
          <a:xfrm>
            <a:off x="293902" y="4343146"/>
            <a:ext cx="4669984" cy="907941"/>
          </a:xfrm>
          <a:prstGeom prst="rect">
            <a:avLst/>
          </a:prstGeom>
          <a:noFill/>
        </p:spPr>
        <p:txBody>
          <a:bodyPr wrap="square" rtlCol="0">
            <a:spAutoFit/>
          </a:bodyPr>
          <a:lstStyle/>
          <a:p>
            <a:pPr marL="463550" lvl="1" indent="-238125">
              <a:spcBef>
                <a:spcPts val="432"/>
              </a:spcBef>
              <a:buFont typeface="Arial" charset="0"/>
              <a:buChar char="–"/>
            </a:pPr>
            <a:endParaRPr lang="en-US" sz="1100" dirty="0"/>
          </a:p>
          <a:p>
            <a:endParaRPr lang="en-US" dirty="0"/>
          </a:p>
        </p:txBody>
      </p:sp>
      <p:pic>
        <p:nvPicPr>
          <p:cNvPr id="20486" name="Picture 6" descr="http://img.directindustry.com/images_di/photo-g/standby-diesel-generator-sets-26209-28730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6316" y="1915572"/>
            <a:ext cx="3582408" cy="189637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bwMode="gray">
          <a:xfrm>
            <a:off x="285752" y="4251579"/>
            <a:ext cx="8356600" cy="55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347663" indent="-347663" algn="l" rtl="0" eaLnBrk="1" fontAlgn="base" hangingPunct="1">
              <a:lnSpc>
                <a:spcPct val="90000"/>
              </a:lnSpc>
              <a:spcBef>
                <a:spcPct val="30000"/>
              </a:spcBef>
              <a:spcAft>
                <a:spcPct val="10000"/>
              </a:spcAft>
              <a:buClr>
                <a:srgbClr val="00529B"/>
              </a:buClr>
              <a:buFont typeface="Times" panose="02020603050405020304" pitchFamily="18" charset="0"/>
              <a:buChar char="•"/>
              <a:defRPr sz="2800">
                <a:solidFill>
                  <a:schemeClr val="tx1"/>
                </a:solidFill>
                <a:latin typeface="+mn-lt"/>
                <a:ea typeface="+mn-ea"/>
                <a:cs typeface="+mn-cs"/>
              </a:defRPr>
            </a:lvl1pPr>
            <a:lvl2pPr marL="635000" indent="-173038" algn="l" rtl="0" eaLnBrk="1" fontAlgn="base" hangingPunct="1">
              <a:lnSpc>
                <a:spcPct val="90000"/>
              </a:lnSpc>
              <a:spcBef>
                <a:spcPct val="30000"/>
              </a:spcBef>
              <a:spcAft>
                <a:spcPct val="10000"/>
              </a:spcAft>
              <a:buClr>
                <a:schemeClr val="tx1"/>
              </a:buClr>
              <a:buFont typeface="Arial" panose="020B0604020202020204" pitchFamily="34" charset="0"/>
              <a:buChar char="-"/>
              <a:defRPr sz="2400">
                <a:solidFill>
                  <a:schemeClr val="tx1"/>
                </a:solidFill>
                <a:latin typeface="+mn-lt"/>
                <a:ea typeface="+mn-ea"/>
                <a:cs typeface="+mn-cs"/>
              </a:defRPr>
            </a:lvl2pPr>
            <a:lvl3pPr marL="922338" indent="-173038" algn="l" rtl="0" eaLnBrk="1" fontAlgn="base" hangingPunct="1">
              <a:lnSpc>
                <a:spcPct val="90000"/>
              </a:lnSpc>
              <a:spcBef>
                <a:spcPct val="30000"/>
              </a:spcBef>
              <a:spcAft>
                <a:spcPct val="10000"/>
              </a:spcAft>
              <a:buClr>
                <a:schemeClr val="tx1"/>
              </a:buClr>
              <a:buFont typeface="Times" panose="02020603050405020304" pitchFamily="18" charset="0"/>
              <a:buChar char="•"/>
              <a:defRPr sz="2000">
                <a:solidFill>
                  <a:schemeClr val="tx1"/>
                </a:solidFill>
                <a:latin typeface="+mn-lt"/>
                <a:ea typeface="+mn-ea"/>
                <a:cs typeface="+mn-cs"/>
              </a:defRPr>
            </a:lvl3pPr>
            <a:lvl4pPr marL="1209675" indent="-173038" algn="l" rtl="0" eaLnBrk="1" fontAlgn="base" hangingPunct="1">
              <a:lnSpc>
                <a:spcPct val="90000"/>
              </a:lnSpc>
              <a:spcBef>
                <a:spcPct val="30000"/>
              </a:spcBef>
              <a:spcAft>
                <a:spcPct val="10000"/>
              </a:spcAft>
              <a:buClr>
                <a:schemeClr val="tx1"/>
              </a:buClr>
              <a:buFont typeface="Arial" panose="020B0604020202020204" pitchFamily="34" charset="0"/>
              <a:buChar char="-"/>
              <a:defRPr sz="2000">
                <a:solidFill>
                  <a:schemeClr val="tx1"/>
                </a:solidFill>
                <a:latin typeface="+mn-lt"/>
                <a:ea typeface="+mn-ea"/>
                <a:cs typeface="+mn-cs"/>
              </a:defRPr>
            </a:lvl4pPr>
            <a:lvl5pPr marL="1497013" indent="-173038" algn="l" rtl="0" eaLnBrk="1" fontAlgn="base" hangingPunct="1">
              <a:lnSpc>
                <a:spcPct val="90000"/>
              </a:lnSpc>
              <a:spcBef>
                <a:spcPct val="30000"/>
              </a:spcBef>
              <a:spcAft>
                <a:spcPct val="10000"/>
              </a:spcAft>
              <a:buClr>
                <a:schemeClr val="tx1"/>
              </a:buClr>
              <a:buFont typeface="Times" panose="02020603050405020304" pitchFamily="18" charset="0"/>
              <a:buChar char="•"/>
              <a:defRPr sz="2000">
                <a:solidFill>
                  <a:schemeClr val="tx1"/>
                </a:solidFill>
                <a:latin typeface="+mn-lt"/>
                <a:ea typeface="+mn-ea"/>
                <a:cs typeface="+mn-cs"/>
              </a:defRPr>
            </a:lvl5pPr>
            <a:lvl6pPr marL="19542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a:lstStyle>
          <a:p>
            <a:pPr marL="115888" indent="-115888">
              <a:spcBef>
                <a:spcPts val="300"/>
              </a:spcBef>
              <a:buFont typeface="Wingdings" pitchFamily="2" charset="2"/>
              <a:buChar char="§"/>
            </a:pPr>
            <a:r>
              <a:rPr lang="en-US" sz="1400" kern="1200" dirty="0" smtClean="0"/>
              <a:t>Another objective is to </a:t>
            </a:r>
            <a:r>
              <a:rPr lang="en-US" sz="1400" kern="1200" dirty="0" smtClean="0">
                <a:solidFill>
                  <a:srgbClr val="000099"/>
                </a:solidFill>
              </a:rPr>
              <a:t>replace unsupported DWDM equipment </a:t>
            </a:r>
            <a:r>
              <a:rPr lang="en-US" sz="1400" kern="1200" dirty="0" smtClean="0"/>
              <a:t>on Oahu and to execute upgrades strategically to improve equipment sparing capability</a:t>
            </a:r>
          </a:p>
          <a:p>
            <a:pPr marL="115888" indent="-115888">
              <a:spcBef>
                <a:spcPts val="300"/>
              </a:spcBef>
              <a:buFont typeface="Wingdings" pitchFamily="2" charset="2"/>
              <a:buChar char="§"/>
            </a:pPr>
            <a:endParaRPr lang="en-US" sz="1400" kern="1200" dirty="0" smtClean="0"/>
          </a:p>
          <a:p>
            <a:pPr marL="115888" indent="-115888">
              <a:spcBef>
                <a:spcPts val="300"/>
              </a:spcBef>
              <a:buFont typeface="Wingdings" pitchFamily="2" charset="2"/>
              <a:buChar char="§"/>
            </a:pPr>
            <a:endParaRPr lang="en-US" sz="1400" kern="1200" dirty="0" smtClean="0"/>
          </a:p>
          <a:p>
            <a:pPr marL="115888" indent="-115888">
              <a:spcBef>
                <a:spcPts val="300"/>
              </a:spcBef>
              <a:buFont typeface="Wingdings" pitchFamily="2" charset="2"/>
              <a:buChar char="§"/>
            </a:pPr>
            <a:endParaRPr lang="en-US" sz="1400" kern="1200" dirty="0" smtClean="0"/>
          </a:p>
          <a:p>
            <a:pPr marL="115888" indent="-115888">
              <a:spcBef>
                <a:spcPts val="300"/>
              </a:spcBef>
              <a:buFont typeface="Wingdings" pitchFamily="2" charset="2"/>
              <a:buChar char="§"/>
            </a:pPr>
            <a:endParaRPr lang="en-US" sz="1400" kern="1200" dirty="0" smtClean="0"/>
          </a:p>
          <a:p>
            <a:pPr marL="0" indent="0">
              <a:spcBef>
                <a:spcPts val="300"/>
              </a:spcBef>
              <a:buFont typeface="Times" panose="02020603050405020304" pitchFamily="18" charset="0"/>
              <a:buNone/>
            </a:pPr>
            <a:endParaRPr lang="en-US" sz="1400" kern="1200" dirty="0" smtClean="0"/>
          </a:p>
          <a:p>
            <a:pPr marL="115888" indent="-115888">
              <a:spcBef>
                <a:spcPts val="300"/>
              </a:spcBef>
              <a:buFont typeface="Wingdings" pitchFamily="2" charset="2"/>
              <a:buChar char="§"/>
            </a:pPr>
            <a:endParaRPr lang="en-US" sz="1400" kern="1200" dirty="0" smtClean="0"/>
          </a:p>
          <a:p>
            <a:pPr marL="115888" indent="-115888">
              <a:spcBef>
                <a:spcPts val="300"/>
              </a:spcBef>
              <a:buFont typeface="Wingdings" pitchFamily="2" charset="2"/>
              <a:buChar char="§"/>
            </a:pPr>
            <a:endParaRPr lang="en-US" sz="1400" kern="1200" dirty="0" smtClean="0"/>
          </a:p>
          <a:p>
            <a:pPr marL="463550" lvl="1" indent="-238125">
              <a:spcBef>
                <a:spcPts val="432"/>
              </a:spcBef>
              <a:buFont typeface="Arial" charset="0"/>
              <a:buChar char="–"/>
            </a:pPr>
            <a:endParaRPr lang="en-US" sz="1050" dirty="0" smtClean="0"/>
          </a:p>
          <a:p>
            <a:pPr marL="463550" lvl="1" indent="-238125">
              <a:spcBef>
                <a:spcPts val="432"/>
              </a:spcBef>
              <a:buFont typeface="Arial" charset="0"/>
              <a:buChar char="–"/>
            </a:pPr>
            <a:endParaRPr lang="en-US" sz="1050" dirty="0" smtClean="0"/>
          </a:p>
          <a:p>
            <a:pPr marL="463550" lvl="1" indent="-238125">
              <a:spcBef>
                <a:spcPts val="432"/>
              </a:spcBef>
              <a:buFont typeface="Arial" charset="0"/>
              <a:buChar char="–"/>
            </a:pPr>
            <a:endParaRPr lang="en-US" sz="1050" dirty="0" smtClean="0"/>
          </a:p>
          <a:p>
            <a:pPr marL="463550" lvl="1" indent="-238125">
              <a:spcBef>
                <a:spcPts val="432"/>
              </a:spcBef>
              <a:buFont typeface="Arial" charset="0"/>
              <a:buChar char="–"/>
            </a:pPr>
            <a:endParaRPr lang="en-US" sz="1050" dirty="0" smtClean="0"/>
          </a:p>
          <a:p>
            <a:pPr marL="463550" lvl="1" indent="-238125">
              <a:spcBef>
                <a:spcPts val="432"/>
              </a:spcBef>
              <a:buFont typeface="Arial" charset="0"/>
              <a:buChar char="–"/>
            </a:pPr>
            <a:endParaRPr lang="en-US" sz="1050" dirty="0" smtClean="0"/>
          </a:p>
          <a:p>
            <a:pPr marL="463550" lvl="1" indent="-238125">
              <a:spcBef>
                <a:spcPts val="432"/>
              </a:spcBef>
              <a:buFont typeface="Arial" charset="0"/>
              <a:buChar char="–"/>
            </a:pPr>
            <a:endParaRPr lang="en-US" sz="1050" dirty="0" smtClean="0"/>
          </a:p>
          <a:p>
            <a:pPr marL="463550" lvl="1" indent="-238125">
              <a:spcBef>
                <a:spcPts val="432"/>
              </a:spcBef>
              <a:buFont typeface="Arial" charset="0"/>
              <a:buChar char="–"/>
            </a:pPr>
            <a:endParaRPr lang="en-US" sz="1050" dirty="0" smtClean="0"/>
          </a:p>
          <a:p>
            <a:pPr marL="115888" indent="-115888">
              <a:spcBef>
                <a:spcPts val="300"/>
              </a:spcBef>
              <a:buFont typeface="Wingdings" pitchFamily="2" charset="2"/>
              <a:buChar char="§"/>
            </a:pPr>
            <a:endParaRPr lang="en-US" sz="1400" dirty="0" smtClean="0"/>
          </a:p>
          <a:p>
            <a:endParaRPr lang="en-US" dirty="0" smtClean="0"/>
          </a:p>
          <a:p>
            <a:pPr marL="115888" indent="-115888">
              <a:spcBef>
                <a:spcPts val="300"/>
              </a:spcBef>
              <a:buFont typeface="Wingdings" pitchFamily="2" charset="2"/>
              <a:buChar char="§"/>
            </a:pPr>
            <a:endParaRPr lang="en-US" sz="1400" kern="1200" dirty="0" smtClean="0"/>
          </a:p>
          <a:p>
            <a:pPr marL="115888" indent="-115888">
              <a:spcBef>
                <a:spcPts val="300"/>
              </a:spcBef>
              <a:buFont typeface="Wingdings" pitchFamily="2" charset="2"/>
              <a:buChar char="§"/>
            </a:pPr>
            <a:endParaRPr lang="en-US" sz="1400" kern="1200" dirty="0" smtClean="0"/>
          </a:p>
          <a:p>
            <a:pPr marL="115888" indent="-115888">
              <a:spcBef>
                <a:spcPts val="300"/>
              </a:spcBef>
              <a:buFont typeface="Wingdings" pitchFamily="2" charset="2"/>
              <a:buChar char="§"/>
            </a:pPr>
            <a:endParaRPr lang="en-US" sz="1400" kern="1200" dirty="0" smtClean="0"/>
          </a:p>
          <a:p>
            <a:pPr marL="115888" indent="-115888">
              <a:spcBef>
                <a:spcPts val="300"/>
              </a:spcBef>
              <a:buFont typeface="Wingdings" pitchFamily="2" charset="2"/>
              <a:buChar char="§"/>
            </a:pPr>
            <a:endParaRPr lang="en-US" sz="1400" kern="1200" dirty="0" smtClean="0"/>
          </a:p>
        </p:txBody>
      </p:sp>
      <p:sp>
        <p:nvSpPr>
          <p:cNvPr id="12" name="TextBox 11"/>
          <p:cNvSpPr txBox="1"/>
          <p:nvPr/>
        </p:nvSpPr>
        <p:spPr>
          <a:xfrm>
            <a:off x="315677" y="4805076"/>
            <a:ext cx="4975651" cy="2241639"/>
          </a:xfrm>
          <a:prstGeom prst="rect">
            <a:avLst/>
          </a:prstGeom>
          <a:noFill/>
        </p:spPr>
        <p:txBody>
          <a:bodyPr wrap="square" rtlCol="0">
            <a:spAutoFit/>
          </a:bodyPr>
          <a:lstStyle/>
          <a:p>
            <a:pPr marL="115888" lvl="0" indent="-115888">
              <a:spcBef>
                <a:spcPts val="300"/>
              </a:spcBef>
              <a:buFont typeface="Wingdings" pitchFamily="2" charset="2"/>
              <a:buChar char="§"/>
            </a:pPr>
            <a:r>
              <a:rPr lang="en-US" sz="1400" dirty="0"/>
              <a:t>Key project activities to meet this objective include:  </a:t>
            </a:r>
          </a:p>
          <a:p>
            <a:pPr marL="463550" lvl="1" indent="-238125">
              <a:spcBef>
                <a:spcPts val="432"/>
              </a:spcBef>
              <a:buFont typeface="Arial" charset="0"/>
              <a:buChar char="–"/>
            </a:pPr>
            <a:r>
              <a:rPr lang="en-US" sz="1100" dirty="0"/>
              <a:t>Conducting an analysis of alternatives to select the new DWDM vendor/solution to replace the unsupported Sorrento DWDM equipment; </a:t>
            </a:r>
          </a:p>
          <a:p>
            <a:pPr marL="463550" lvl="1" indent="-238125">
              <a:spcBef>
                <a:spcPts val="432"/>
              </a:spcBef>
              <a:buFont typeface="Arial" charset="0"/>
              <a:buChar char="–"/>
            </a:pPr>
            <a:r>
              <a:rPr lang="en-US" sz="1100" dirty="0"/>
              <a:t>Conducting Sorrento hardware sparing requirements </a:t>
            </a:r>
            <a:r>
              <a:rPr lang="en-US" sz="1100" dirty="0" smtClean="0"/>
              <a:t>analysis (including physical inventory of DWDM cards) </a:t>
            </a:r>
            <a:r>
              <a:rPr lang="en-US" sz="1100" dirty="0"/>
              <a:t>to help evaluate/adjust Sorrento equipment sparing strategy and to help drive sequencing of future network node site upgrades</a:t>
            </a:r>
          </a:p>
          <a:p>
            <a:endParaRPr lang="en-US" dirty="0"/>
          </a:p>
        </p:txBody>
      </p:sp>
    </p:spTree>
    <p:extLst>
      <p:ext uri="{BB962C8B-B14F-4D97-AF65-F5344CB8AC3E}">
        <p14:creationId xmlns:p14="http://schemas.microsoft.com/office/powerpoint/2010/main" val="2801382127"/>
      </p:ext>
    </p:extLst>
  </p:cSld>
  <p:clrMapOvr>
    <a:masterClrMapping/>
  </p:clrMapOvr>
  <p:transition>
    <p:sndAc>
      <p:stSnd>
        <p:snd r:embed="rId3" name="click.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Recently Completed</a:t>
            </a:r>
            <a:r>
              <a:rPr lang="en-US" dirty="0"/>
              <a:t>/ Upcoming Activities</a:t>
            </a:r>
          </a:p>
        </p:txBody>
      </p:sp>
      <p:graphicFrame>
        <p:nvGraphicFramePr>
          <p:cNvPr id="4" name="Group 210"/>
          <p:cNvGraphicFramePr>
            <a:graphicFrameLocks noGrp="1"/>
          </p:cNvGraphicFramePr>
          <p:nvPr>
            <p:extLst>
              <p:ext uri="{D42A27DB-BD31-4B8C-83A1-F6EECF244321}">
                <p14:modId xmlns:p14="http://schemas.microsoft.com/office/powerpoint/2010/main" val="2911570891"/>
              </p:ext>
            </p:extLst>
          </p:nvPr>
        </p:nvGraphicFramePr>
        <p:xfrm>
          <a:off x="706871" y="1806767"/>
          <a:ext cx="3655813" cy="4501977"/>
        </p:xfrm>
        <a:graphic>
          <a:graphicData uri="http://schemas.openxmlformats.org/drawingml/2006/table">
            <a:tbl>
              <a:tblPr/>
              <a:tblGrid>
                <a:gridCol w="3655813"/>
              </a:tblGrid>
              <a:tr h="256294">
                <a:tc>
                  <a:txBody>
                    <a:bodyPr/>
                    <a:lstStyle/>
                    <a:p>
                      <a:pPr marL="0" marR="0" lvl="0" indent="0" algn="l" defTabSz="914400" rtl="0" eaLnBrk="1" fontAlgn="base" latinLnBrk="0" hangingPunct="1">
                        <a:lnSpc>
                          <a:spcPct val="80000"/>
                        </a:lnSpc>
                        <a:spcBef>
                          <a:spcPct val="0"/>
                        </a:spcBef>
                        <a:spcAft>
                          <a:spcPct val="1000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ＭＳ Ｐゴシック"/>
                          <a:cs typeface="Arial" pitchFamily="34" charset="0"/>
                        </a:rPr>
                        <a:t>Recently Completed Activities</a:t>
                      </a:r>
                    </a:p>
                  </a:txBody>
                  <a:tcPr marL="99060" marR="99060" horzOverflow="overflow">
                    <a:lnL w="12700"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lnTlToBr>
                      <a:noFill/>
                    </a:lnTlToBr>
                    <a:lnBlToTr>
                      <a:noFill/>
                    </a:lnBlToTr>
                    <a:solidFill>
                      <a:srgbClr val="F2F2F2"/>
                    </a:solidFill>
                  </a:tcPr>
                </a:tc>
              </a:tr>
              <a:tr h="1850571">
                <a:tc>
                  <a:txBody>
                    <a:bodyPr/>
                    <a:lstStyle/>
                    <a:p>
                      <a:pPr marL="228600" marR="0" lvl="1" indent="-114300" algn="l" defTabSz="914400" rtl="0" eaLnBrk="1" fontAlgn="base" latinLnBrk="0" hangingPunct="1">
                        <a:lnSpc>
                          <a:spcPct val="80000"/>
                        </a:lnSpc>
                        <a:spcBef>
                          <a:spcPct val="0"/>
                        </a:spcBef>
                        <a:spcAft>
                          <a:spcPts val="300"/>
                        </a:spcAft>
                        <a:buClrTx/>
                        <a:buSzTx/>
                        <a:buFont typeface="Wingdings" pitchFamily="2" charset="2"/>
                        <a:buChar char="§"/>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Upgraded data center network infrastructure at Kalanimoku from 1Gbps to 10 and 40Gbps</a:t>
                      </a:r>
                    </a:p>
                    <a:p>
                      <a:pPr marL="228600" marR="0" lvl="1" indent="-114300" algn="l" defTabSz="914400" rtl="0" eaLnBrk="1" fontAlgn="base" latinLnBrk="0" hangingPunct="1">
                        <a:lnSpc>
                          <a:spcPct val="80000"/>
                        </a:lnSpc>
                        <a:spcBef>
                          <a:spcPct val="0"/>
                        </a:spcBef>
                        <a:spcAft>
                          <a:spcPts val="300"/>
                        </a:spcAft>
                        <a:buClrTx/>
                        <a:buSzTx/>
                        <a:buFont typeface="Wingdings" pitchFamily="2" charset="2"/>
                        <a:buChar char="§"/>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Refined project plan for installing network infrastructure at DR Fortress</a:t>
                      </a:r>
                    </a:p>
                    <a:p>
                      <a:pPr marL="228600" marR="0" lvl="1" indent="-114300" algn="l" defTabSz="914400" rtl="0" eaLnBrk="1" fontAlgn="base" latinLnBrk="0" hangingPunct="1">
                        <a:lnSpc>
                          <a:spcPct val="80000"/>
                        </a:lnSpc>
                        <a:spcBef>
                          <a:spcPct val="0"/>
                        </a:spcBef>
                        <a:spcAft>
                          <a:spcPts val="300"/>
                        </a:spcAft>
                        <a:buClrTx/>
                        <a:buSzTx/>
                        <a:buFont typeface="Wingdings" pitchFamily="2" charset="2"/>
                        <a:buChar char="§"/>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Ordered and received majority of equipment required for network infrastructure at DR Fortress</a:t>
                      </a:r>
                      <a:endParaRPr kumimoji="0" lang="en-US" sz="1200" b="0" i="0" u="none" strike="noStrike" kern="1200" cap="none" normalizeH="0" baseline="0" dirty="0" smtClean="0">
                        <a:ln>
                          <a:noFill/>
                        </a:ln>
                        <a:solidFill>
                          <a:schemeClr val="tx1"/>
                        </a:solidFill>
                        <a:effectLst/>
                        <a:latin typeface="Arial" pitchFamily="34" charset="0"/>
                        <a:ea typeface="Arial Unicode MS" pitchFamily="34" charset="-128"/>
                        <a:cs typeface="Arial" pitchFamily="34" charset="0"/>
                      </a:endParaRPr>
                    </a:p>
                    <a:p>
                      <a:pPr marL="228600" marR="0" lvl="1" indent="-114300" algn="l" defTabSz="914400" rtl="0" eaLnBrk="1" fontAlgn="base" latinLnBrk="0" hangingPunct="1">
                        <a:lnSpc>
                          <a:spcPct val="80000"/>
                        </a:lnSpc>
                        <a:spcBef>
                          <a:spcPct val="0"/>
                        </a:spcBef>
                        <a:spcAft>
                          <a:spcPts val="300"/>
                        </a:spcAft>
                        <a:buClrTx/>
                        <a:buSzTx/>
                        <a:buFont typeface="Wingdings" pitchFamily="2" charset="2"/>
                        <a:buChar char="§"/>
                        <a:tabLst/>
                        <a:defRPr/>
                      </a:pPr>
                      <a:r>
                        <a:rPr kumimoji="0" lang="en-US" sz="1200" b="0" i="0" u="none" strike="noStrike" kern="1200" cap="none" normalizeH="0" baseline="0" dirty="0" smtClean="0">
                          <a:ln>
                            <a:noFill/>
                          </a:ln>
                          <a:solidFill>
                            <a:schemeClr val="tx1"/>
                          </a:solidFill>
                          <a:effectLst/>
                          <a:latin typeface="Arial" pitchFamily="34" charset="0"/>
                          <a:ea typeface="Arial Unicode MS" pitchFamily="34" charset="-128"/>
                          <a:cs typeface="Arial" pitchFamily="34" charset="0"/>
                        </a:rPr>
                        <a:t>Began install and test network infrastructure at DR Fortress</a:t>
                      </a:r>
                    </a:p>
                    <a:p>
                      <a:pPr marL="228600" marR="0" lvl="1" indent="-114300" algn="l" defTabSz="914400" rtl="0" eaLnBrk="1" fontAlgn="base" latinLnBrk="0" hangingPunct="1">
                        <a:lnSpc>
                          <a:spcPct val="80000"/>
                        </a:lnSpc>
                        <a:spcBef>
                          <a:spcPct val="0"/>
                        </a:spcBef>
                        <a:spcAft>
                          <a:spcPts val="300"/>
                        </a:spcAft>
                        <a:buClrTx/>
                        <a:buSzTx/>
                        <a:buFont typeface="Wingdings" pitchFamily="2" charset="2"/>
                        <a:buChar char="§"/>
                        <a:tabLst/>
                        <a:defRPr/>
                      </a:pPr>
                      <a:r>
                        <a:rPr kumimoji="0" lang="en-US" sz="1200" b="0" i="0" u="none" strike="noStrike" kern="1200" cap="none" normalizeH="0" baseline="0" dirty="0" smtClean="0">
                          <a:ln>
                            <a:noFill/>
                          </a:ln>
                          <a:solidFill>
                            <a:schemeClr val="tx1"/>
                          </a:solidFill>
                          <a:effectLst/>
                          <a:latin typeface="Arial" pitchFamily="34" charset="0"/>
                          <a:ea typeface="Arial Unicode MS" pitchFamily="34" charset="-128"/>
                          <a:cs typeface="Arial" pitchFamily="34" charset="0"/>
                        </a:rPr>
                        <a:t>Supervised installation of carrier circuits at DR Fortress</a:t>
                      </a:r>
                    </a:p>
                  </a:txBody>
                  <a:tcPr marL="99060" marR="99060" horzOverflow="overflow">
                    <a:lnL w="12700"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lnTlToBr>
                      <a:noFill/>
                    </a:lnTlToBr>
                    <a:lnBlToTr>
                      <a:noFill/>
                    </a:lnBlToTr>
                    <a:solidFill>
                      <a:schemeClr val="bg1"/>
                    </a:solidFill>
                  </a:tcPr>
                </a:tc>
              </a:tr>
              <a:tr h="251676">
                <a:tc>
                  <a:txBody>
                    <a:bodyPr/>
                    <a:lstStyle/>
                    <a:p>
                      <a:pPr marL="0" marR="0" lvl="0" indent="0" algn="l" defTabSz="914400" rtl="0" eaLnBrk="1" fontAlgn="base" latinLnBrk="0" hangingPunct="1">
                        <a:lnSpc>
                          <a:spcPct val="80000"/>
                        </a:lnSpc>
                        <a:spcBef>
                          <a:spcPct val="0"/>
                        </a:spcBef>
                        <a:spcAft>
                          <a:spcPct val="10000"/>
                        </a:spcAft>
                        <a:buClrTx/>
                        <a:buSzTx/>
                        <a:buFontTx/>
                        <a:buNone/>
                        <a:tabLst/>
                      </a:pPr>
                      <a:r>
                        <a:rPr kumimoji="0" lang="en-US" sz="1200" b="1" i="0" u="none" strike="noStrike" kern="1200" cap="none" normalizeH="0" baseline="0" dirty="0" smtClean="0">
                          <a:ln>
                            <a:noFill/>
                          </a:ln>
                          <a:solidFill>
                            <a:schemeClr val="tx1"/>
                          </a:solidFill>
                          <a:effectLst/>
                          <a:latin typeface="Arial" pitchFamily="34" charset="0"/>
                          <a:ea typeface="ＭＳ Ｐゴシック"/>
                          <a:cs typeface="Arial" pitchFamily="34" charset="0"/>
                        </a:rPr>
                        <a:t>Upcoming Activities</a:t>
                      </a:r>
                    </a:p>
                  </a:txBody>
                  <a:tcPr marL="99060" marR="99060" horzOverflow="overflow">
                    <a:lnL w="12700"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lnTlToBr>
                      <a:noFill/>
                    </a:lnTlToBr>
                    <a:lnBlToTr>
                      <a:noFill/>
                    </a:lnBlToTr>
                    <a:solidFill>
                      <a:srgbClr val="F2F2F2"/>
                    </a:solidFill>
                  </a:tcPr>
                </a:tc>
              </a:tr>
              <a:tr h="2140823">
                <a:tc>
                  <a:txBody>
                    <a:bodyPr/>
                    <a:lstStyle/>
                    <a:p>
                      <a:pPr marL="228600" marR="0" lvl="1" indent="-114300" algn="l" defTabSz="914400" rtl="0" eaLnBrk="1" fontAlgn="base" latinLnBrk="0" hangingPunct="1">
                        <a:lnSpc>
                          <a:spcPct val="80000"/>
                        </a:lnSpc>
                        <a:spcBef>
                          <a:spcPct val="0"/>
                        </a:spcBef>
                        <a:spcAft>
                          <a:spcPts val="300"/>
                        </a:spcAft>
                        <a:buClrTx/>
                        <a:buSzTx/>
                        <a:buFont typeface="Wingdings" pitchFamily="2" charset="2"/>
                        <a:buChar char="§"/>
                        <a:tabLst/>
                        <a:defRPr/>
                      </a:pPr>
                      <a:r>
                        <a:rPr kumimoji="0" lang="en-US" sz="1200" b="0" i="0" u="none" strike="noStrike" kern="1200" cap="none" normalizeH="0" baseline="0" dirty="0" smtClean="0">
                          <a:ln>
                            <a:noFill/>
                          </a:ln>
                          <a:solidFill>
                            <a:schemeClr val="tx1"/>
                          </a:solidFill>
                          <a:effectLst/>
                          <a:latin typeface="Arial" pitchFamily="34" charset="0"/>
                          <a:ea typeface="Arial Unicode MS" pitchFamily="34" charset="-128"/>
                          <a:cs typeface="Arial" pitchFamily="34" charset="0"/>
                        </a:rPr>
                        <a:t>Order and receive remaining equipment required for network infrastructure at DR Fortress</a:t>
                      </a:r>
                    </a:p>
                    <a:p>
                      <a:pPr marL="228600" marR="0" lvl="1" indent="-114300" algn="l" defTabSz="914400" rtl="0" eaLnBrk="1" fontAlgn="base" latinLnBrk="0" hangingPunct="1">
                        <a:lnSpc>
                          <a:spcPct val="80000"/>
                        </a:lnSpc>
                        <a:spcBef>
                          <a:spcPct val="0"/>
                        </a:spcBef>
                        <a:spcAft>
                          <a:spcPts val="300"/>
                        </a:spcAft>
                        <a:buClrTx/>
                        <a:buSzTx/>
                        <a:buFont typeface="Wingdings" pitchFamily="2" charset="2"/>
                        <a:buChar char="§"/>
                        <a:tabLst/>
                        <a:defRPr/>
                      </a:pPr>
                      <a:r>
                        <a:rPr kumimoji="0" lang="en-US" sz="1200" b="0" i="0" u="none" strike="noStrike" kern="1200" cap="none" normalizeH="0" baseline="0" dirty="0" smtClean="0">
                          <a:ln>
                            <a:noFill/>
                          </a:ln>
                          <a:solidFill>
                            <a:schemeClr val="tx1"/>
                          </a:solidFill>
                          <a:effectLst/>
                          <a:latin typeface="Arial" pitchFamily="34" charset="0"/>
                          <a:ea typeface="Arial Unicode MS" pitchFamily="34" charset="-128"/>
                          <a:cs typeface="Arial" pitchFamily="34" charset="0"/>
                        </a:rPr>
                        <a:t>Complete install and test network infrastructure at DR Fortress</a:t>
                      </a:r>
                    </a:p>
                    <a:p>
                      <a:pPr marL="228600" marR="0" lvl="1" indent="-114300" algn="l" defTabSz="914400" rtl="0" eaLnBrk="1" fontAlgn="base" latinLnBrk="0" hangingPunct="1">
                        <a:lnSpc>
                          <a:spcPct val="80000"/>
                        </a:lnSpc>
                        <a:spcBef>
                          <a:spcPct val="0"/>
                        </a:spcBef>
                        <a:spcAft>
                          <a:spcPts val="300"/>
                        </a:spcAft>
                        <a:buClrTx/>
                        <a:buSzTx/>
                        <a:buFont typeface="Wingdings" pitchFamily="2" charset="2"/>
                        <a:buChar char="§"/>
                        <a:tabLst/>
                        <a:defRPr/>
                      </a:pPr>
                      <a:r>
                        <a:rPr kumimoji="0" lang="en-US" sz="1200" b="0" i="0" u="none" strike="noStrike" kern="1200" cap="none" normalizeH="0" baseline="0" dirty="0" smtClean="0">
                          <a:ln>
                            <a:noFill/>
                          </a:ln>
                          <a:solidFill>
                            <a:schemeClr val="tx1"/>
                          </a:solidFill>
                          <a:effectLst/>
                          <a:latin typeface="Arial" pitchFamily="34" charset="0"/>
                          <a:ea typeface="Arial Unicode MS" pitchFamily="34" charset="-128"/>
                          <a:cs typeface="Arial" pitchFamily="34" charset="0"/>
                        </a:rPr>
                        <a:t>Supervise remaining installation of carrier circuits at DR Fortress</a:t>
                      </a:r>
                    </a:p>
                  </a:txBody>
                  <a:tcPr marL="99060" marR="99060" horzOverflow="overflow">
                    <a:lnL w="12700"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 name="Group 210"/>
          <p:cNvGraphicFramePr>
            <a:graphicFrameLocks noGrp="1"/>
          </p:cNvGraphicFramePr>
          <p:nvPr>
            <p:extLst>
              <p:ext uri="{D42A27DB-BD31-4B8C-83A1-F6EECF244321}">
                <p14:modId xmlns:p14="http://schemas.microsoft.com/office/powerpoint/2010/main" val="1163664533"/>
              </p:ext>
            </p:extLst>
          </p:nvPr>
        </p:nvGraphicFramePr>
        <p:xfrm>
          <a:off x="4847376" y="1806767"/>
          <a:ext cx="3655813" cy="4535940"/>
        </p:xfrm>
        <a:graphic>
          <a:graphicData uri="http://schemas.openxmlformats.org/drawingml/2006/table">
            <a:tbl>
              <a:tblPr/>
              <a:tblGrid>
                <a:gridCol w="3655813"/>
              </a:tblGrid>
              <a:tr h="256294">
                <a:tc>
                  <a:txBody>
                    <a:bodyPr/>
                    <a:lstStyle/>
                    <a:p>
                      <a:pPr marL="0" marR="0" lvl="0" indent="0" algn="l" defTabSz="914400" rtl="0" eaLnBrk="1" fontAlgn="base" latinLnBrk="0" hangingPunct="1">
                        <a:lnSpc>
                          <a:spcPct val="80000"/>
                        </a:lnSpc>
                        <a:spcBef>
                          <a:spcPct val="0"/>
                        </a:spcBef>
                        <a:spcAft>
                          <a:spcPct val="1000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ＭＳ Ｐゴシック"/>
                          <a:cs typeface="Arial" pitchFamily="34" charset="0"/>
                        </a:rPr>
                        <a:t>Recently Completed Activities</a:t>
                      </a:r>
                    </a:p>
                  </a:txBody>
                  <a:tcPr marL="99060" marR="99060" horzOverflow="overflow">
                    <a:lnL w="12700"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lnTlToBr>
                      <a:noFill/>
                    </a:lnTlToBr>
                    <a:lnBlToTr>
                      <a:noFill/>
                    </a:lnBlToTr>
                    <a:solidFill>
                      <a:srgbClr val="F2F2F2"/>
                    </a:solidFill>
                  </a:tcPr>
                </a:tc>
              </a:tr>
              <a:tr h="1887147">
                <a:tc>
                  <a:txBody>
                    <a:bodyPr/>
                    <a:lstStyle/>
                    <a:p>
                      <a:pPr marL="228600" marR="0" lvl="1" indent="-114300" algn="l" defTabSz="914400" rtl="0" eaLnBrk="1" fontAlgn="base" latinLnBrk="0" hangingPunct="1">
                        <a:lnSpc>
                          <a:spcPct val="80000"/>
                        </a:lnSpc>
                        <a:spcBef>
                          <a:spcPct val="0"/>
                        </a:spcBef>
                        <a:spcAft>
                          <a:spcPts val="300"/>
                        </a:spcAft>
                        <a:buClrTx/>
                        <a:buSzTx/>
                        <a:buFont typeface="Wingdings" pitchFamily="2" charset="2"/>
                        <a:buChar char="§"/>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Defined project scope and high-level project plan for the “Network Hardening Project”</a:t>
                      </a:r>
                    </a:p>
                    <a:p>
                      <a:pPr marL="228600" marR="0" lvl="1" indent="-114300" algn="l" defTabSz="914400" rtl="0" eaLnBrk="1" fontAlgn="base" latinLnBrk="0" hangingPunct="1">
                        <a:lnSpc>
                          <a:spcPct val="80000"/>
                        </a:lnSpc>
                        <a:spcBef>
                          <a:spcPct val="0"/>
                        </a:spcBef>
                        <a:spcAft>
                          <a:spcPts val="300"/>
                        </a:spcAft>
                        <a:buClrTx/>
                        <a:buSzTx/>
                        <a:buFont typeface="Wingdings" pitchFamily="2" charset="2"/>
                        <a:buChar char="§"/>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Conducted network node site visits for majority of INET sites</a:t>
                      </a:r>
                    </a:p>
                    <a:p>
                      <a:pPr marL="228600" marR="0" lvl="1" indent="-114300" algn="l" defTabSz="914400" rtl="0" eaLnBrk="1" fontAlgn="base" latinLnBrk="0" hangingPunct="1">
                        <a:lnSpc>
                          <a:spcPct val="80000"/>
                        </a:lnSpc>
                        <a:spcBef>
                          <a:spcPct val="0"/>
                        </a:spcBef>
                        <a:spcAft>
                          <a:spcPts val="300"/>
                        </a:spcAft>
                        <a:buClrTx/>
                        <a:buSzTx/>
                        <a:buFont typeface="Wingdings" pitchFamily="2" charset="2"/>
                        <a:buChar char="§"/>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Assessed strengths and weaknesses across network sites and completed a Sorrento sparing analysis</a:t>
                      </a:r>
                    </a:p>
                    <a:p>
                      <a:pPr marL="228600" marR="0" lvl="1" indent="-114300" algn="l" defTabSz="914400" rtl="0" eaLnBrk="1" fontAlgn="base" latinLnBrk="0" hangingPunct="1">
                        <a:lnSpc>
                          <a:spcPct val="80000"/>
                        </a:lnSpc>
                        <a:spcBef>
                          <a:spcPct val="0"/>
                        </a:spcBef>
                        <a:spcAft>
                          <a:spcPts val="300"/>
                        </a:spcAft>
                        <a:buClrTx/>
                        <a:buSzTx/>
                        <a:buFont typeface="Wingdings" pitchFamily="2" charset="2"/>
                        <a:buChar char="§"/>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Requested solution (i.e., suggested Bill of Materials) and pricing information from DWDM vendors and completed alternatives analysis for DWDM vendor/ solution selection</a:t>
                      </a:r>
                    </a:p>
                  </a:txBody>
                  <a:tcPr marL="99060" marR="99060" horzOverflow="overflow">
                    <a:lnL w="12700"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lnTlToBr>
                      <a:noFill/>
                    </a:lnTlToBr>
                    <a:lnBlToTr>
                      <a:noFill/>
                    </a:lnBlToTr>
                    <a:solidFill>
                      <a:schemeClr val="bg1"/>
                    </a:solidFill>
                  </a:tcPr>
                </a:tc>
              </a:tr>
              <a:tr h="251676">
                <a:tc>
                  <a:txBody>
                    <a:bodyPr/>
                    <a:lstStyle/>
                    <a:p>
                      <a:pPr marL="0" marR="0" lvl="0" indent="0" algn="l" defTabSz="914400" rtl="0" eaLnBrk="1" fontAlgn="base" latinLnBrk="0" hangingPunct="1">
                        <a:lnSpc>
                          <a:spcPct val="80000"/>
                        </a:lnSpc>
                        <a:spcBef>
                          <a:spcPct val="0"/>
                        </a:spcBef>
                        <a:spcAft>
                          <a:spcPct val="10000"/>
                        </a:spcAft>
                        <a:buClrTx/>
                        <a:buSzTx/>
                        <a:buFontTx/>
                        <a:buNone/>
                        <a:tabLst/>
                      </a:pPr>
                      <a:r>
                        <a:rPr kumimoji="0" lang="en-US" sz="1200" b="1" i="0" u="none" strike="noStrike" kern="1200" cap="none" normalizeH="0" baseline="0" dirty="0" smtClean="0">
                          <a:ln>
                            <a:noFill/>
                          </a:ln>
                          <a:solidFill>
                            <a:schemeClr val="tx1"/>
                          </a:solidFill>
                          <a:effectLst/>
                          <a:latin typeface="Arial" pitchFamily="34" charset="0"/>
                          <a:ea typeface="ＭＳ Ｐゴシック"/>
                          <a:cs typeface="Arial" pitchFamily="34" charset="0"/>
                        </a:rPr>
                        <a:t>Upcoming Activities</a:t>
                      </a:r>
                    </a:p>
                  </a:txBody>
                  <a:tcPr marL="99060" marR="99060" horzOverflow="overflow">
                    <a:lnL w="12700"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lnTlToBr>
                      <a:noFill/>
                    </a:lnTlToBr>
                    <a:lnBlToTr>
                      <a:noFill/>
                    </a:lnBlToTr>
                    <a:solidFill>
                      <a:srgbClr val="F2F2F2"/>
                    </a:solidFill>
                  </a:tcPr>
                </a:tc>
              </a:tr>
              <a:tr h="2140823">
                <a:tc>
                  <a:txBody>
                    <a:bodyPr/>
                    <a:lstStyle/>
                    <a:p>
                      <a:pPr marL="228600" marR="0" lvl="1" indent="-114300" algn="l" defTabSz="914400" rtl="0" eaLnBrk="1" fontAlgn="base" latinLnBrk="0" hangingPunct="1">
                        <a:lnSpc>
                          <a:spcPct val="80000"/>
                        </a:lnSpc>
                        <a:spcBef>
                          <a:spcPct val="0"/>
                        </a:spcBef>
                        <a:spcAft>
                          <a:spcPts val="300"/>
                        </a:spcAft>
                        <a:buClrTx/>
                        <a:buSzTx/>
                        <a:buFont typeface="Wingdings" pitchFamily="2" charset="2"/>
                        <a:buChar char="§"/>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Finalize DWDM analysis and complete vendor/ solution selection</a:t>
                      </a:r>
                    </a:p>
                    <a:p>
                      <a:pPr marL="228600" marR="0" lvl="1" indent="-114300" algn="l" defTabSz="914400" rtl="0" eaLnBrk="1" fontAlgn="base" latinLnBrk="0" hangingPunct="1">
                        <a:lnSpc>
                          <a:spcPct val="80000"/>
                        </a:lnSpc>
                        <a:spcBef>
                          <a:spcPct val="0"/>
                        </a:spcBef>
                        <a:spcAft>
                          <a:spcPts val="300"/>
                        </a:spcAft>
                        <a:buClrTx/>
                        <a:buSzTx/>
                        <a:buFont typeface="Wingdings" pitchFamily="2" charset="2"/>
                        <a:buChar char="§"/>
                        <a:tabLst/>
                        <a:defRPr/>
                      </a:pPr>
                      <a:r>
                        <a:rPr lang="en-US" sz="1200" b="0" baseline="0" dirty="0" smtClean="0"/>
                        <a:t>Coordinate with telco vendors to assess physical path diversity</a:t>
                      </a:r>
                    </a:p>
                    <a:p>
                      <a:pPr marL="228600" marR="0" lvl="1" indent="-114300" algn="l" defTabSz="914400" rtl="0" eaLnBrk="1" fontAlgn="base" latinLnBrk="0" hangingPunct="1">
                        <a:lnSpc>
                          <a:spcPct val="80000"/>
                        </a:lnSpc>
                        <a:spcBef>
                          <a:spcPct val="0"/>
                        </a:spcBef>
                        <a:spcAft>
                          <a:spcPts val="300"/>
                        </a:spcAft>
                        <a:buClrTx/>
                        <a:buSzTx/>
                        <a:buFont typeface="Wingdings" pitchFamily="2" charset="2"/>
                        <a:buChar char="§"/>
                        <a:tabLst/>
                        <a:defRPr/>
                      </a:pPr>
                      <a:r>
                        <a:rPr lang="en-US" sz="1200" b="0" baseline="0" dirty="0" smtClean="0"/>
                        <a:t>Complete detailed planning for site upgrades</a:t>
                      </a:r>
                    </a:p>
                  </a:txBody>
                  <a:tcPr marL="99060" marR="99060" horzOverflow="overflow">
                    <a:lnL w="12700"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TextBox 6"/>
          <p:cNvSpPr txBox="1"/>
          <p:nvPr/>
        </p:nvSpPr>
        <p:spPr>
          <a:xfrm>
            <a:off x="759873" y="1254083"/>
            <a:ext cx="4230477" cy="400110"/>
          </a:xfrm>
          <a:prstGeom prst="rect">
            <a:avLst/>
          </a:prstGeom>
          <a:noFill/>
        </p:spPr>
        <p:txBody>
          <a:bodyPr wrap="square" rtlCol="0">
            <a:spAutoFit/>
          </a:bodyPr>
          <a:lstStyle/>
          <a:p>
            <a:r>
              <a:rPr lang="en-US" sz="2000" u="sng" dirty="0" smtClean="0"/>
              <a:t>Inter-Data Center Connectivity</a:t>
            </a:r>
            <a:endParaRPr lang="en-US" sz="2000" dirty="0"/>
          </a:p>
        </p:txBody>
      </p:sp>
      <p:sp>
        <p:nvSpPr>
          <p:cNvPr id="8" name="TextBox 7"/>
          <p:cNvSpPr txBox="1"/>
          <p:nvPr/>
        </p:nvSpPr>
        <p:spPr>
          <a:xfrm>
            <a:off x="5034388" y="1254083"/>
            <a:ext cx="4230477" cy="400110"/>
          </a:xfrm>
          <a:prstGeom prst="rect">
            <a:avLst/>
          </a:prstGeom>
          <a:noFill/>
        </p:spPr>
        <p:txBody>
          <a:bodyPr wrap="square" rtlCol="0">
            <a:spAutoFit/>
          </a:bodyPr>
          <a:lstStyle/>
          <a:p>
            <a:r>
              <a:rPr lang="en-US" sz="2000" u="sng" dirty="0" smtClean="0"/>
              <a:t>Network Hardening Project</a:t>
            </a:r>
            <a:endParaRPr lang="en-US" sz="2000" dirty="0"/>
          </a:p>
        </p:txBody>
      </p:sp>
    </p:spTree>
    <p:extLst>
      <p:ext uri="{BB962C8B-B14F-4D97-AF65-F5344CB8AC3E}">
        <p14:creationId xmlns:p14="http://schemas.microsoft.com/office/powerpoint/2010/main" val="836388258"/>
      </p:ext>
    </p:extLst>
  </p:cSld>
  <p:clrMapOvr>
    <a:masterClrMapping/>
  </p:clrMapOvr>
  <p:transition>
    <p:sndAc>
      <p:stSnd>
        <p:snd r:embed="rId3" name="click.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Rounded Rectangle 4"/>
          <p:cNvSpPr/>
          <p:nvPr/>
        </p:nvSpPr>
        <p:spPr bwMode="auto">
          <a:xfrm>
            <a:off x="306496" y="1847534"/>
            <a:ext cx="8521820" cy="2223723"/>
          </a:xfrm>
          <a:prstGeom prst="roundRect">
            <a:avLst/>
          </a:prstGeom>
          <a:solidFill>
            <a:schemeClr val="accent1">
              <a:lumMod val="50000"/>
            </a:schemeClr>
          </a:solidFill>
          <a:ln w="12700" cap="flat" cmpd="sng" algn="ctr">
            <a:solidFill>
              <a:schemeClr val="tx1"/>
            </a:solidFill>
            <a:prstDash val="solid"/>
            <a:round/>
            <a:headEnd type="none" w="med" len="med"/>
            <a:tailEnd type="none" w="med" len="med"/>
          </a:ln>
          <a:effectLst/>
          <a:extLst/>
        </p:spPr>
        <p:txBody>
          <a:bodyPr vert="horz" wrap="square" lIns="91440" tIns="91440" rIns="91440" bIns="9144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30000"/>
              </a:spcBef>
              <a:spcAft>
                <a:spcPct val="10000"/>
              </a:spcAft>
              <a:buClrTx/>
              <a:buSzTx/>
              <a:buFontTx/>
              <a:buNone/>
              <a:tabLst/>
            </a:pPr>
            <a:r>
              <a:rPr kumimoji="0" lang="en-US" sz="2400" b="0" i="0" u="none" strike="noStrike" cap="none" normalizeH="0" baseline="0" dirty="0" smtClean="0">
                <a:ln>
                  <a:noFill/>
                </a:ln>
                <a:solidFill>
                  <a:schemeClr val="bg1"/>
                </a:solidFill>
                <a:effectLst/>
                <a:latin typeface="Arial" charset="0"/>
              </a:rPr>
              <a:t>If you have additional</a:t>
            </a:r>
            <a:r>
              <a:rPr kumimoji="0" lang="en-US" sz="2400" b="0" i="0" u="none" strike="noStrike" cap="none" normalizeH="0" dirty="0" smtClean="0">
                <a:ln>
                  <a:noFill/>
                </a:ln>
                <a:solidFill>
                  <a:schemeClr val="bg1"/>
                </a:solidFill>
                <a:effectLst/>
                <a:latin typeface="Arial" charset="0"/>
              </a:rPr>
              <a:t> questions or would like to provide recommendations, reach out to David Fujimoto,              Amy Peckinpaugh, or Mark Lennon</a:t>
            </a:r>
            <a:endParaRPr kumimoji="0" lang="en-US" sz="24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779306130"/>
      </p:ext>
    </p:extLst>
  </p:cSld>
  <p:clrMapOvr>
    <a:masterClrMapping/>
  </p:clrMapOvr>
  <p:transition>
    <p:sndAc>
      <p:stSnd>
        <p:snd r:embed="rId3" name="click.wav"/>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BMP\BACKGROUND\NEW\REVISED"/>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d74u1dTyCUaVkctiTquXP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HLt_YQT2EShNnXzV9JDc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28gyrsaPb02SxpwvNGgZG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BNKfw2oMU2Q.4_crPHI.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482Vi2PVUqGEC_KFxMbK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HLt_YQT2EShNnXzV9JDc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28gyrsaPb02SxpwvNGgZG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v5BrAi5aPUGXPIPJa1sBC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H3WkEeoP0Cn_zoxb0Gu7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09YMBGluEibDHQ6IBBx8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5BrAi5aPUGXPIPJa1sBC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loud">
  <a:themeElements>
    <a:clrScheme name="">
      <a:dk1>
        <a:srgbClr val="000000"/>
      </a:dk1>
      <a:lt1>
        <a:srgbClr val="FFFFFF"/>
      </a:lt1>
      <a:dk2>
        <a:srgbClr val="F8F8F8"/>
      </a:dk2>
      <a:lt2>
        <a:srgbClr val="808080"/>
      </a:lt2>
      <a:accent1>
        <a:srgbClr val="3366CC"/>
      </a:accent1>
      <a:accent2>
        <a:srgbClr val="FF0000"/>
      </a:accent2>
      <a:accent3>
        <a:srgbClr val="FFFFFF"/>
      </a:accent3>
      <a:accent4>
        <a:srgbClr val="000000"/>
      </a:accent4>
      <a:accent5>
        <a:srgbClr val="ADB8E2"/>
      </a:accent5>
      <a:accent6>
        <a:srgbClr val="E70000"/>
      </a:accent6>
      <a:hlink>
        <a:srgbClr val="FF9900"/>
      </a:hlink>
      <a:folHlink>
        <a:srgbClr val="6699FF"/>
      </a:folHlink>
    </a:clrScheme>
    <a:fontScheme name="Gartner PPT- one template-v8_rm">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529B"/>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91440" rIns="91440" bIns="91440" numCol="1" anchor="ctr" anchorCtr="0" compatLnSpc="1">
        <a:prstTxWarp prst="textNoShape">
          <a:avLst/>
        </a:prstTxWarp>
        <a:spAutoFit/>
      </a:bodyPr>
      <a:lstStyle>
        <a:defPPr marL="0" marR="0" indent="0" algn="ctr" defTabSz="914400" rtl="0" eaLnBrk="0" fontAlgn="base" latinLnBrk="0" hangingPunct="0">
          <a:lnSpc>
            <a:spcPct val="90000"/>
          </a:lnSpc>
          <a:spcBef>
            <a:spcPct val="30000"/>
          </a:spcBef>
          <a:spcAft>
            <a:spcPct val="1000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529B"/>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91440" rIns="91440" bIns="91440" numCol="1" anchor="ctr" anchorCtr="0" compatLnSpc="1">
        <a:prstTxWarp prst="textNoShape">
          <a:avLst/>
        </a:prstTxWarp>
        <a:spAutoFit/>
      </a:bodyPr>
      <a:lstStyle>
        <a:defPPr marL="0" marR="0" indent="0" algn="ctr" defTabSz="914400" rtl="0" eaLnBrk="0" fontAlgn="base" latinLnBrk="0" hangingPunct="0">
          <a:lnSpc>
            <a:spcPct val="90000"/>
          </a:lnSpc>
          <a:spcBef>
            <a:spcPct val="30000"/>
          </a:spcBef>
          <a:spcAft>
            <a:spcPct val="1000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artner PPT- one template-v8_r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artner PPT- one template-v8_r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artner PPT- one template-v8_r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artner PPT- one template-v8_r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artner PPT- one template-v8_r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artner PPT- one template-v8_r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artner PPT- one template-v8_r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artner PPT- one template-v8_rm 8">
        <a:dk1>
          <a:srgbClr val="000000"/>
        </a:dk1>
        <a:lt1>
          <a:srgbClr val="FFFFFF"/>
        </a:lt1>
        <a:dk2>
          <a:srgbClr val="F8F8F8"/>
        </a:dk2>
        <a:lt2>
          <a:srgbClr val="808080"/>
        </a:lt2>
        <a:accent1>
          <a:srgbClr val="CCFF66"/>
        </a:accent1>
        <a:accent2>
          <a:srgbClr val="FFCC00"/>
        </a:accent2>
        <a:accent3>
          <a:srgbClr val="FFFFFF"/>
        </a:accent3>
        <a:accent4>
          <a:srgbClr val="000000"/>
        </a:accent4>
        <a:accent5>
          <a:srgbClr val="E2FFB8"/>
        </a:accent5>
        <a:accent6>
          <a:srgbClr val="E7B900"/>
        </a:accent6>
        <a:hlink>
          <a:srgbClr val="0066FF"/>
        </a:hlink>
        <a:folHlink>
          <a:srgbClr val="FF9900"/>
        </a:folHlink>
      </a:clrScheme>
      <a:clrMap bg1="lt1" tx1="dk1" bg2="lt2" tx2="dk2" accent1="accent1" accent2="accent2" accent3="accent3" accent4="accent4" accent5="accent5" accent6="accent6" hlink="hlink" folHlink="folHlink"/>
    </a:extraClrScheme>
    <a:extraClrScheme>
      <a:clrScheme name="Gartner PPT- one template-v8_rm 9">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0033CC"/>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Cloud" id="{1765B4F4-496A-4C7D-BD2E-BF4E9A0F87CE}" vid="{0E42E216-C46F-42CE-A9DF-A7691A1CBE1D}"/>
    </a:ext>
  </a:extLst>
</a:theme>
</file>

<file path=ppt/theme/theme2.xml><?xml version="1.0" encoding="utf-8"?>
<a:theme xmlns:a="http://schemas.openxmlformats.org/drawingml/2006/main" name="blank">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3.xml><?xml version="1.0" encoding="utf-8"?>
<a:theme xmlns:a="http://schemas.openxmlformats.org/drawingml/2006/main" name="1_blank">
  <a:themeElements>
    <a:clrScheme name="Gartner">
      <a:dk1>
        <a:srgbClr val="000000"/>
      </a:dk1>
      <a:lt1>
        <a:srgbClr val="FFFFFF"/>
      </a:lt1>
      <a:dk2>
        <a:srgbClr val="00529B"/>
      </a:dk2>
      <a:lt2>
        <a:srgbClr val="EAEAEA"/>
      </a:lt2>
      <a:accent1>
        <a:srgbClr val="00529B"/>
      </a:accent1>
      <a:accent2>
        <a:srgbClr val="6E96D5"/>
      </a:accent2>
      <a:accent3>
        <a:srgbClr val="5B97B1"/>
      </a:accent3>
      <a:accent4>
        <a:srgbClr val="85B0C6"/>
      </a:accent4>
      <a:accent5>
        <a:srgbClr val="B9D0DC"/>
      </a:accent5>
      <a:accent6>
        <a:srgbClr val="99CC00"/>
      </a:accent6>
      <a:hlink>
        <a:srgbClr val="336600"/>
      </a:hlink>
      <a:folHlink>
        <a:srgbClr val="66006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White">
        <a:noFill/>
        <a:ln w="19050" algn="ctr">
          <a:solidFill>
            <a:schemeClr val="accent1"/>
          </a:solidFill>
          <a:round/>
          <a:headEnd/>
          <a:tailEnd/>
        </a:ln>
      </a:spPr>
      <a:bodyPr wrap="square" lIns="45720" rIns="45720" rtlCol="0" anchor="ctr"/>
      <a:lstStyle>
        <a:defPPr algn="ctr">
          <a:spcBef>
            <a:spcPct val="0"/>
          </a:spcBef>
          <a:buSzTx/>
          <a:defRPr sz="1200" dirty="0" err="1" smtClean="0">
            <a:solidFill>
              <a:schemeClr val="tx1"/>
            </a:solidFill>
          </a:defRPr>
        </a:defPPr>
      </a:lstStyle>
    </a:spDef>
    <a:lnDef>
      <a:spPr bwMode="auto">
        <a:solidFill>
          <a:srgbClr val="00529B"/>
        </a:solidFill>
        <a:ln w="19050" cap="flat" cmpd="sng" algn="ctr">
          <a:solidFill>
            <a:schemeClr val="accent1"/>
          </a:solidFill>
          <a:prstDash val="solid"/>
          <a:round/>
          <a:headEnd type="none" w="med" len="med"/>
          <a:tailEnd type="triangle" w="med" len="med"/>
        </a:ln>
        <a:effectLst/>
      </a:spPr>
      <a:bodyPr/>
      <a:lstStyle/>
    </a:lnDef>
    <a:txDef>
      <a:spPr>
        <a:noFill/>
      </a:spPr>
      <a:bodyPr wrap="none" rtlCol="0">
        <a:noAutofit/>
      </a:bodyPr>
      <a:lstStyle>
        <a:defPPr>
          <a:defRPr sz="1400" dirty="0" smtClean="0"/>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FFFFFF"/>
        </a:dk2>
        <a:lt2>
          <a:srgbClr val="808080"/>
        </a:lt2>
        <a:accent1>
          <a:srgbClr val="00529B"/>
        </a:accent1>
        <a:accent2>
          <a:srgbClr val="CCB899"/>
        </a:accent2>
        <a:accent3>
          <a:srgbClr val="FFFFFF"/>
        </a:accent3>
        <a:accent4>
          <a:srgbClr val="000000"/>
        </a:accent4>
        <a:accent5>
          <a:srgbClr val="AAB3CB"/>
        </a:accent5>
        <a:accent6>
          <a:srgbClr val="B9A68A"/>
        </a:accent6>
        <a:hlink>
          <a:srgbClr val="DAC0BA"/>
        </a:hlink>
        <a:folHlink>
          <a:srgbClr val="A4B96B"/>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FFFFFF"/>
        </a:dk2>
        <a:lt2>
          <a:srgbClr val="808080"/>
        </a:lt2>
        <a:accent1>
          <a:srgbClr val="00529B"/>
        </a:accent1>
        <a:accent2>
          <a:srgbClr val="E2A63A"/>
        </a:accent2>
        <a:accent3>
          <a:srgbClr val="FFFFFF"/>
        </a:accent3>
        <a:accent4>
          <a:srgbClr val="000000"/>
        </a:accent4>
        <a:accent5>
          <a:srgbClr val="AAB3CB"/>
        </a:accent5>
        <a:accent6>
          <a:srgbClr val="CD9634"/>
        </a:accent6>
        <a:hlink>
          <a:srgbClr val="B52525"/>
        </a:hlink>
        <a:folHlink>
          <a:srgbClr val="CCEF75"/>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FFFFFF"/>
        </a:dk2>
        <a:lt2>
          <a:srgbClr val="715977"/>
        </a:lt2>
        <a:accent1>
          <a:srgbClr val="00529B"/>
        </a:accent1>
        <a:accent2>
          <a:srgbClr val="E2A63A"/>
        </a:accent2>
        <a:accent3>
          <a:srgbClr val="FFFFFF"/>
        </a:accent3>
        <a:accent4>
          <a:srgbClr val="000000"/>
        </a:accent4>
        <a:accent5>
          <a:srgbClr val="AAB3CB"/>
        </a:accent5>
        <a:accent6>
          <a:srgbClr val="CD9634"/>
        </a:accent6>
        <a:hlink>
          <a:srgbClr val="B52525"/>
        </a:hlink>
        <a:folHlink>
          <a:srgbClr val="CCEF75"/>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715977"/>
        </a:lt2>
        <a:accent1>
          <a:srgbClr val="00529B"/>
        </a:accent1>
        <a:accent2>
          <a:srgbClr val="6E96D5"/>
        </a:accent2>
        <a:accent3>
          <a:srgbClr val="FFFFFF"/>
        </a:accent3>
        <a:accent4>
          <a:srgbClr val="000000"/>
        </a:accent4>
        <a:accent5>
          <a:srgbClr val="AAB3CB"/>
        </a:accent5>
        <a:accent6>
          <a:srgbClr val="6387C1"/>
        </a:accent6>
        <a:hlink>
          <a:srgbClr val="5B97AB"/>
        </a:hlink>
        <a:folHlink>
          <a:srgbClr val="85B0C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62400</TotalTime>
  <Words>1042</Words>
  <Application>Microsoft Office PowerPoint</Application>
  <PresentationFormat>On-screen Show (4:3)</PresentationFormat>
  <Paragraphs>150</Paragraphs>
  <Slides>9</Slides>
  <Notes>9</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9</vt:i4>
      </vt:variant>
    </vt:vector>
  </HeadingPairs>
  <TitlesOfParts>
    <vt:vector size="15" baseType="lpstr">
      <vt:lpstr>Cloud</vt:lpstr>
      <vt:lpstr>blank</vt:lpstr>
      <vt:lpstr>1_blank</vt:lpstr>
      <vt:lpstr>2_blank</vt:lpstr>
      <vt:lpstr>think-cell Slide</vt:lpstr>
      <vt:lpstr>Visio.Drawing.15</vt:lpstr>
      <vt:lpstr>ITSC Report From The CIO:  Network Program Update</vt:lpstr>
      <vt:lpstr>Presentation Agenda</vt:lpstr>
      <vt:lpstr>Overview of Network Program Plan Projects in the Network Program Plan address gaps and build toward the future state vision;  They are prioritized and sequenced based on the following categories</vt:lpstr>
      <vt:lpstr> Inter-Data Center Connectivity Introduction to Inter-Data Center Connectivity Design</vt:lpstr>
      <vt:lpstr> Inter-Data Center Connectivity Inter-Data Center Connectivity Must  be High Capacity; and Scalable, Reliable and Available </vt:lpstr>
      <vt:lpstr> Expand Redundancy/Diversity (Network Hardening) Identify Network Weaknesses and Add Redundancy and Diversity to Mitigate Risk</vt:lpstr>
      <vt:lpstr> Modernize Infrastructure (Network Hardening) Upgrade and Modernize Network Infrastructure, including DWDM Equipment </vt:lpstr>
      <vt:lpstr>Recently Completed/ Upcoming Activities</vt:lpstr>
      <vt:lpstr>Questions?</vt:lpstr>
    </vt:vector>
  </TitlesOfParts>
  <Company>Gartner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State Service Catalog Framework OIMT Shared Service</dc:title>
  <dc:subject>EngagementAlias</dc:subject>
  <dc:creator>Gartner</dc:creator>
  <dc:description>MM/DD/YY_initials*comments_x000d_
Template v2_050510_x000d_
Template Contact: pd@gartner.com</dc:description>
  <cp:lastModifiedBy>Amy Peckinpaugh</cp:lastModifiedBy>
  <cp:revision>940</cp:revision>
  <cp:lastPrinted>2014-09-25T19:34:33Z</cp:lastPrinted>
  <dcterms:created xsi:type="dcterms:W3CDTF">2010-08-18T03:46:45Z</dcterms:created>
  <dcterms:modified xsi:type="dcterms:W3CDTF">2014-09-25T19:41:04Z</dcterms:modified>
  <cp:category>Presentation</cp:category>
</cp:coreProperties>
</file>